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682" r:id="rId2"/>
    <p:sldId id="708" r:id="rId3"/>
    <p:sldId id="723" r:id="rId4"/>
    <p:sldId id="686" r:id="rId5"/>
    <p:sldId id="687" r:id="rId6"/>
    <p:sldId id="688" r:id="rId7"/>
    <p:sldId id="689" r:id="rId8"/>
    <p:sldId id="690" r:id="rId9"/>
    <p:sldId id="692" r:id="rId10"/>
    <p:sldId id="691" r:id="rId11"/>
    <p:sldId id="693" r:id="rId12"/>
    <p:sldId id="694" r:id="rId13"/>
    <p:sldId id="695" r:id="rId14"/>
    <p:sldId id="696" r:id="rId15"/>
    <p:sldId id="697" r:id="rId16"/>
    <p:sldId id="699" r:id="rId17"/>
    <p:sldId id="698" r:id="rId18"/>
    <p:sldId id="700" r:id="rId19"/>
    <p:sldId id="701" r:id="rId20"/>
    <p:sldId id="702" r:id="rId21"/>
    <p:sldId id="703" r:id="rId22"/>
    <p:sldId id="704" r:id="rId23"/>
    <p:sldId id="705" r:id="rId24"/>
    <p:sldId id="706" r:id="rId25"/>
    <p:sldId id="707" r:id="rId26"/>
    <p:sldId id="711" r:id="rId27"/>
    <p:sldId id="710" r:id="rId28"/>
    <p:sldId id="712" r:id="rId29"/>
    <p:sldId id="709" r:id="rId30"/>
    <p:sldId id="714" r:id="rId31"/>
    <p:sldId id="713" r:id="rId32"/>
    <p:sldId id="716" r:id="rId33"/>
    <p:sldId id="715" r:id="rId34"/>
    <p:sldId id="717" r:id="rId35"/>
    <p:sldId id="718" r:id="rId36"/>
    <p:sldId id="719" r:id="rId37"/>
    <p:sldId id="729" r:id="rId38"/>
    <p:sldId id="727" r:id="rId39"/>
    <p:sldId id="730" r:id="rId40"/>
    <p:sldId id="731" r:id="rId41"/>
    <p:sldId id="732" r:id="rId42"/>
    <p:sldId id="733" r:id="rId43"/>
    <p:sldId id="720" r:id="rId44"/>
    <p:sldId id="721" r:id="rId45"/>
    <p:sldId id="722" r:id="rId46"/>
    <p:sldId id="320" r:id="rId47"/>
    <p:sldId id="724" r:id="rId48"/>
    <p:sldId id="725" r:id="rId49"/>
    <p:sldId id="726" r:id="rId50"/>
    <p:sldId id="734" r:id="rId51"/>
    <p:sldId id="635" r:id="rId52"/>
    <p:sldId id="633" r:id="rId53"/>
    <p:sldId id="670" r:id="rId54"/>
    <p:sldId id="679" r:id="rId55"/>
    <p:sldId id="374" r:id="rId56"/>
    <p:sldId id="605" r:id="rId57"/>
    <p:sldId id="628" r:id="rId58"/>
    <p:sldId id="549" r:id="rId59"/>
    <p:sldId id="606" r:id="rId60"/>
    <p:sldId id="572" r:id="rId61"/>
    <p:sldId id="575" r:id="rId62"/>
    <p:sldId id="626" r:id="rId63"/>
    <p:sldId id="607" r:id="rId64"/>
    <p:sldId id="608" r:id="rId65"/>
    <p:sldId id="600" r:id="rId66"/>
    <p:sldId id="446" r:id="rId67"/>
    <p:sldId id="464" r:id="rId68"/>
    <p:sldId id="566" r:id="rId69"/>
    <p:sldId id="562" r:id="rId70"/>
    <p:sldId id="579" r:id="rId71"/>
    <p:sldId id="580" r:id="rId72"/>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2" pos="15356" userDrawn="1">
          <p15:clr>
            <a:srgbClr val="A4A3A4"/>
          </p15:clr>
        </p15:guide>
        <p15:guide id="3" orient="horz" pos="43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09583"/>
    <a:srgbClr val="006699"/>
    <a:srgbClr val="F29B26"/>
    <a:srgbClr val="9BBB5C"/>
    <a:srgbClr val="F4A841"/>
    <a:srgbClr val="41B098"/>
    <a:srgbClr val="5B697B"/>
    <a:srgbClr val="1E2731"/>
    <a:srgbClr val="333F4F"/>
    <a:srgbClr val="1EA1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3" autoAdjust="0"/>
    <p:restoredTop sz="96274" autoAdjust="0"/>
  </p:normalViewPr>
  <p:slideViewPr>
    <p:cSldViewPr snapToGrid="0" snapToObjects="1">
      <p:cViewPr varScale="1">
        <p:scale>
          <a:sx n="56" d="100"/>
          <a:sy n="56" d="100"/>
        </p:scale>
        <p:origin x="666" y="84"/>
      </p:cViewPr>
      <p:guideLst>
        <p:guide pos="15356"/>
        <p:guide orient="horz" pos="4320"/>
      </p:guideLst>
    </p:cSldViewPr>
  </p:slideViewPr>
  <p:notesTextViewPr>
    <p:cViewPr>
      <p:scale>
        <a:sx n="3" d="2"/>
        <a:sy n="3" d="2"/>
      </p:scale>
      <p:origin x="0" y="0"/>
    </p:cViewPr>
  </p:notesTextViewPr>
  <p:sorterViewPr>
    <p:cViewPr>
      <p:scale>
        <a:sx n="20" d="100"/>
        <a:sy n="2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4/7/2017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7439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69</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596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2901366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12755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244929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343259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353671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794503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61</a:t>
            </a:fld>
            <a:endParaRPr lang="en-US" dirty="0"/>
          </a:p>
        </p:txBody>
      </p:sp>
    </p:spTree>
    <p:extLst>
      <p:ext uri="{BB962C8B-B14F-4D97-AF65-F5344CB8AC3E}">
        <p14:creationId xmlns:p14="http://schemas.microsoft.com/office/powerpoint/2010/main" val="358780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958061" y="3957748"/>
            <a:ext cx="9112724" cy="8310562"/>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6370155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3419724"/>
            <a:ext cx="24377650" cy="6316547"/>
          </a:xfrm>
        </p:spPr>
        <p:txBody>
          <a:bodyPr>
            <a:normAutofit/>
          </a:bodyPr>
          <a:lstStyle>
            <a:lvl1pPr marL="0" indent="0">
              <a:buNone/>
              <a:defRPr sz="4200">
                <a:solidFill>
                  <a:schemeClr val="bg1">
                    <a:lumMod val="75000"/>
                  </a:schemeClr>
                </a:solidFill>
              </a:defRPr>
            </a:lvl1pPr>
          </a:lstStyle>
          <a:p>
            <a:endParaRPr lang="en-US" dirty="0"/>
          </a:p>
        </p:txBody>
      </p:sp>
    </p:spTree>
    <p:extLst>
      <p:ext uri="{BB962C8B-B14F-4D97-AF65-F5344CB8AC3E}">
        <p14:creationId xmlns:p14="http://schemas.microsoft.com/office/powerpoint/2010/main" val="201320033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13420048" y="3753036"/>
            <a:ext cx="8676664" cy="4982164"/>
          </a:xfrm>
        </p:spPr>
        <p:txBody>
          <a:bodyPr>
            <a:normAutofit/>
          </a:bodyPr>
          <a:lstStyle>
            <a:lvl1pPr marL="0" indent="0">
              <a:buNone/>
              <a:defRPr sz="2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815663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0055781" y="2521311"/>
            <a:ext cx="4266088" cy="4267199"/>
          </a:xfrm>
          <a:prstGeom prst="ellipse">
            <a:avLst/>
          </a:prstGeo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4608950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23084" y="4391316"/>
            <a:ext cx="24377644" cy="4250173"/>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71783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4167691" y="4000500"/>
            <a:ext cx="6411832" cy="6276976"/>
          </a:xfrm>
        </p:spPr>
        <p:txBody>
          <a:bodyPr>
            <a:normAutofit/>
          </a:bodyPr>
          <a:lstStyle>
            <a:lvl1pPr marL="0" indent="0">
              <a:buNone/>
              <a:defRPr sz="3200">
                <a:solidFill>
                  <a:schemeClr val="accent1"/>
                </a:solidFill>
              </a:defRPr>
            </a:lvl1pPr>
          </a:lstStyle>
          <a:p>
            <a:endParaRPr lang="id-ID" dirty="0"/>
          </a:p>
        </p:txBody>
      </p:sp>
    </p:spTree>
    <p:extLst>
      <p:ext uri="{BB962C8B-B14F-4D97-AF65-F5344CB8AC3E}">
        <p14:creationId xmlns:p14="http://schemas.microsoft.com/office/powerpoint/2010/main" val="7345915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p:spPr>
        <p:txBody>
          <a:bodyPr>
            <a:normAutofit/>
          </a:bodyPr>
          <a:lstStyle>
            <a:lvl1pPr marL="0" indent="0">
              <a:buNone/>
              <a:defRPr sz="3200">
                <a:solidFill>
                  <a:schemeClr val="bg2"/>
                </a:solidFill>
              </a:defRPr>
            </a:lvl1pPr>
          </a:lstStyle>
          <a:p>
            <a:endParaRPr lang="en-US" dirty="0"/>
          </a:p>
        </p:txBody>
      </p:sp>
    </p:spTree>
    <p:extLst>
      <p:ext uri="{BB962C8B-B14F-4D97-AF65-F5344CB8AC3E}">
        <p14:creationId xmlns:p14="http://schemas.microsoft.com/office/powerpoint/2010/main" val="88924403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2579913"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779146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13096308"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1826538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2435279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3" y="1"/>
            <a:ext cx="4876222" cy="3961741"/>
          </a:xfrm>
        </p:spPr>
        <p:txBody>
          <a:bodyPr>
            <a:normAutofit/>
          </a:bodyPr>
          <a:lstStyle>
            <a:lvl1pPr marL="0" indent="0">
              <a:buNone/>
              <a:defRPr sz="4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3" y="3962958"/>
            <a:ext cx="4876222" cy="3961741"/>
          </a:xfrm>
        </p:spPr>
        <p:txBody>
          <a:bodyPr>
            <a:normAutofit/>
          </a:bodyPr>
          <a:lstStyle>
            <a:lvl1pPr marL="0" indent="0">
              <a:buNone/>
              <a:defRPr sz="4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4876229" y="1216"/>
            <a:ext cx="4876222" cy="3961741"/>
          </a:xfrm>
        </p:spPr>
        <p:txBody>
          <a:bodyPr>
            <a:normAutofit/>
          </a:bodyPr>
          <a:lstStyle>
            <a:lvl1pPr marL="0" indent="0">
              <a:buNone/>
              <a:defRPr sz="4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4876229" y="3964173"/>
            <a:ext cx="4876222" cy="3961741"/>
          </a:xfrm>
        </p:spPr>
        <p:txBody>
          <a:bodyPr>
            <a:normAutofit/>
          </a:bodyPr>
          <a:lstStyle>
            <a:lvl1pPr marL="0" indent="0">
              <a:buNone/>
              <a:defRPr sz="4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9741188" y="-1215"/>
            <a:ext cx="4876222" cy="3961741"/>
          </a:xfrm>
        </p:spPr>
        <p:txBody>
          <a:bodyPr>
            <a:normAutofit/>
          </a:bodyPr>
          <a:lstStyle>
            <a:lvl1pPr marL="0" indent="0">
              <a:buNone/>
              <a:defRPr sz="4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9741188" y="3961742"/>
            <a:ext cx="4876222" cy="3961741"/>
          </a:xfrm>
        </p:spPr>
        <p:txBody>
          <a:bodyPr>
            <a:normAutofit/>
          </a:bodyPr>
          <a:lstStyle>
            <a:lvl1pPr marL="0" indent="0">
              <a:buNone/>
              <a:defRPr sz="4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14595131" y="2431"/>
            <a:ext cx="4876222" cy="3961741"/>
          </a:xfrm>
        </p:spPr>
        <p:txBody>
          <a:bodyPr>
            <a:normAutofit/>
          </a:bodyPr>
          <a:lstStyle>
            <a:lvl1pPr marL="0" indent="0">
              <a:buNone/>
              <a:defRPr sz="4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14595131" y="3965388"/>
            <a:ext cx="4876222" cy="3961741"/>
          </a:xfrm>
        </p:spPr>
        <p:txBody>
          <a:bodyPr>
            <a:normAutofit/>
          </a:bodyPr>
          <a:lstStyle>
            <a:lvl1pPr marL="0" indent="0">
              <a:buNone/>
              <a:defRPr sz="4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19479147" y="2431"/>
            <a:ext cx="4898502" cy="3961741"/>
          </a:xfrm>
        </p:spPr>
        <p:txBody>
          <a:bodyPr>
            <a:normAutofit/>
          </a:bodyPr>
          <a:lstStyle>
            <a:lvl1pPr marL="0" indent="0">
              <a:buNone/>
              <a:defRPr sz="4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19479147" y="3965388"/>
            <a:ext cx="4898502" cy="3961741"/>
          </a:xfrm>
        </p:spPr>
        <p:txBody>
          <a:bodyPr>
            <a:normAutofit/>
          </a:bodyPr>
          <a:lstStyle>
            <a:lvl1pPr marL="0" indent="0">
              <a:buNone/>
              <a:defRPr sz="4000">
                <a:solidFill>
                  <a:schemeClr val="accent1"/>
                </a:solidFill>
              </a:defRPr>
            </a:lvl1pPr>
          </a:lstStyle>
          <a:p>
            <a:endParaRPr lang="id-ID" dirty="0"/>
          </a:p>
        </p:txBody>
      </p:sp>
    </p:spTree>
    <p:extLst>
      <p:ext uri="{BB962C8B-B14F-4D97-AF65-F5344CB8AC3E}">
        <p14:creationId xmlns:p14="http://schemas.microsoft.com/office/powerpoint/2010/main" val="102520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3" y="1"/>
            <a:ext cx="4876222" cy="3961741"/>
          </a:xfrm>
        </p:spPr>
        <p:txBody>
          <a:bodyPr>
            <a:normAutofit/>
          </a:bodyPr>
          <a:lstStyle>
            <a:lvl1pPr marL="0" indent="0">
              <a:buNone/>
              <a:defRPr sz="4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4876228" y="3964174"/>
            <a:ext cx="4842676" cy="3961741"/>
          </a:xfrm>
        </p:spPr>
        <p:txBody>
          <a:bodyPr>
            <a:normAutofit/>
          </a:bodyPr>
          <a:lstStyle>
            <a:lvl1pPr marL="0" indent="0">
              <a:buNone/>
              <a:defRPr sz="4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9741188" y="-1215"/>
            <a:ext cx="4876222" cy="3961741"/>
          </a:xfrm>
        </p:spPr>
        <p:txBody>
          <a:bodyPr>
            <a:normAutofit/>
          </a:bodyPr>
          <a:lstStyle>
            <a:lvl1pPr marL="0" indent="0">
              <a:buNone/>
              <a:defRPr sz="4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14636468" y="3965388"/>
            <a:ext cx="4842680" cy="3961741"/>
          </a:xfrm>
        </p:spPr>
        <p:txBody>
          <a:bodyPr>
            <a:normAutofit/>
          </a:bodyPr>
          <a:lstStyle>
            <a:lvl1pPr marL="0" indent="0">
              <a:buNone/>
              <a:defRPr sz="4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19479147" y="2431"/>
            <a:ext cx="4898502" cy="3961741"/>
          </a:xfrm>
        </p:spPr>
        <p:txBody>
          <a:bodyPr>
            <a:normAutofit/>
          </a:bodyPr>
          <a:lstStyle>
            <a:lvl1pPr marL="0" indent="0">
              <a:buNone/>
              <a:defRPr sz="4000">
                <a:solidFill>
                  <a:schemeClr val="accent1"/>
                </a:solidFill>
              </a:defRPr>
            </a:lvl1pPr>
          </a:lstStyle>
          <a:p>
            <a:endParaRPr lang="id-ID" dirty="0"/>
          </a:p>
        </p:txBody>
      </p:sp>
    </p:spTree>
    <p:extLst>
      <p:ext uri="{BB962C8B-B14F-4D97-AF65-F5344CB8AC3E}">
        <p14:creationId xmlns:p14="http://schemas.microsoft.com/office/powerpoint/2010/main" val="24667785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3018945"/>
            <a:ext cx="24377650" cy="6773334"/>
          </a:xfrm>
        </p:spPr>
        <p:txBody>
          <a:bodyPr>
            <a:normAutofit/>
          </a:bodyPr>
          <a:lstStyle>
            <a:lvl1pPr marL="0" indent="0">
              <a:buNone/>
              <a:defRPr sz="4200">
                <a:solidFill>
                  <a:schemeClr val="bg1">
                    <a:lumMod val="65000"/>
                  </a:schemeClr>
                </a:solidFill>
              </a:defRPr>
            </a:lvl1pPr>
          </a:lstStyle>
          <a:p>
            <a:endParaRPr lang="en-US"/>
          </a:p>
        </p:txBody>
      </p:sp>
    </p:spTree>
    <p:extLst>
      <p:ext uri="{BB962C8B-B14F-4D97-AF65-F5344CB8AC3E}">
        <p14:creationId xmlns:p14="http://schemas.microsoft.com/office/powerpoint/2010/main" val="777450798"/>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24399930" cy="13716001"/>
          </a:xfrm>
        </p:spPr>
        <p:txBody>
          <a:bodyPr>
            <a:normAutofit/>
          </a:bodyPr>
          <a:lstStyle>
            <a:lvl1pPr marL="0" indent="0">
              <a:buNone/>
              <a:defRPr sz="3200">
                <a:latin typeface="Raleway Light"/>
                <a:cs typeface="Raleway Light"/>
              </a:defRPr>
            </a:lvl1pPr>
          </a:lstStyle>
          <a:p>
            <a:endParaRPr lang="id-ID" dirty="0"/>
          </a:p>
        </p:txBody>
      </p:sp>
    </p:spTree>
    <p:extLst>
      <p:ext uri="{BB962C8B-B14F-4D97-AF65-F5344CB8AC3E}">
        <p14:creationId xmlns:p14="http://schemas.microsoft.com/office/powerpoint/2010/main" val="2696395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5" name="Rectangle 4"/>
          <p:cNvSpPr/>
          <p:nvPr userDrawn="1"/>
        </p:nvSpPr>
        <p:spPr>
          <a:xfrm>
            <a:off x="6025662" y="12520246"/>
            <a:ext cx="11723076" cy="937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v</a:t>
            </a:r>
          </a:p>
        </p:txBody>
      </p:sp>
    </p:spTree>
    <p:extLst>
      <p:ext uri="{BB962C8B-B14F-4D97-AF65-F5344CB8AC3E}">
        <p14:creationId xmlns:p14="http://schemas.microsoft.com/office/powerpoint/2010/main" val="14932591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3070977" y="2466755"/>
            <a:ext cx="4720487" cy="8450345"/>
          </a:xfrm>
        </p:spPr>
        <p:txBody>
          <a:bodyPr rtlCol="0">
            <a:normAutofit/>
          </a:bodyPr>
          <a:lstStyle>
            <a:lvl1pPr marL="0" indent="0">
              <a:buNone/>
              <a:defRPr sz="2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66590319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63184095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24377649" cy="13715999"/>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250609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12199434" y="6846848"/>
            <a:ext cx="12178216" cy="686915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9"/>
          </p:nvPr>
        </p:nvSpPr>
        <p:spPr>
          <a:xfrm>
            <a:off x="0" y="6846848"/>
            <a:ext cx="12199434" cy="686915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12199434" y="0"/>
            <a:ext cx="12178216" cy="6846847"/>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671251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0271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6025662" y="12520246"/>
            <a:ext cx="11723076" cy="937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v</a:t>
            </a:r>
          </a:p>
        </p:txBody>
      </p:sp>
    </p:spTree>
    <p:extLst>
      <p:ext uri="{BB962C8B-B14F-4D97-AF65-F5344CB8AC3E}">
        <p14:creationId xmlns:p14="http://schemas.microsoft.com/office/powerpoint/2010/main" val="22041517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905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4344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3133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2735617" y="3206029"/>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8266908" y="3185107"/>
            <a:ext cx="2519228" cy="2517622"/>
          </a:xfrm>
          <a:prstGeom prst="ellipse">
            <a:avLst/>
          </a:prstGeom>
        </p:spPr>
        <p:txBody>
          <a:bodyPr>
            <a:normAutofit/>
          </a:bodyPr>
          <a:lstStyle>
            <a:lvl1pPr marL="0" indent="0">
              <a:lnSpc>
                <a:spcPct val="130000"/>
              </a:lnSpc>
              <a:buNone/>
              <a:defRPr sz="2400"/>
            </a:lvl1pPr>
          </a:lstStyle>
          <a:p>
            <a:r>
              <a:rPr lang="en-US" dirty="0"/>
              <a:t>Drag  Your Picture Here</a:t>
            </a:r>
          </a:p>
        </p:txBody>
      </p:sp>
      <p:sp>
        <p:nvSpPr>
          <p:cNvPr id="76" name="Picture Placeholder 13"/>
          <p:cNvSpPr>
            <a:spLocks noGrp="1" noChangeAspect="1"/>
          </p:cNvSpPr>
          <p:nvPr>
            <p:ph type="pic" sz="quarter" idx="12" hasCustomPrompt="1"/>
          </p:nvPr>
        </p:nvSpPr>
        <p:spPr>
          <a:xfrm>
            <a:off x="13676411"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19123672"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16424238" y="8108515"/>
            <a:ext cx="2519228" cy="2517622"/>
          </a:xfrm>
          <a:prstGeom prst="ellipse">
            <a:avLst/>
          </a:prstGeom>
        </p:spPr>
        <p:txBody>
          <a:bodyPr>
            <a:normAutofit/>
          </a:bodyPr>
          <a:lstStyle>
            <a:lvl1pPr>
              <a:lnSpc>
                <a:spcPct val="130000"/>
              </a:lnSpc>
              <a:defRPr sz="2400"/>
            </a:lvl1pPr>
          </a:lstStyle>
          <a:p>
            <a:r>
              <a:rPr lang="en-US" dirty="0"/>
              <a:t>Drag  Your Picture Here</a:t>
            </a:r>
          </a:p>
        </p:txBody>
      </p:sp>
      <p:sp>
        <p:nvSpPr>
          <p:cNvPr id="79" name="Picture Placeholder 13"/>
          <p:cNvSpPr>
            <a:spLocks noGrp="1" noChangeAspect="1"/>
          </p:cNvSpPr>
          <p:nvPr>
            <p:ph type="pic" sz="quarter" idx="15" hasCustomPrompt="1"/>
          </p:nvPr>
        </p:nvSpPr>
        <p:spPr>
          <a:xfrm>
            <a:off x="10996206" y="8108515"/>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5510708" y="808009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Tree>
    <p:extLst>
      <p:ext uri="{BB962C8B-B14F-4D97-AF65-F5344CB8AC3E}">
        <p14:creationId xmlns:p14="http://schemas.microsoft.com/office/powerpoint/2010/main" val="400452420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10"/>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2" name="TextBox 11"/>
          <p:cNvSpPr txBox="1"/>
          <p:nvPr userDrawn="1"/>
        </p:nvSpPr>
        <p:spPr>
          <a:xfrm>
            <a:off x="23109564" y="607069"/>
            <a:ext cx="808407" cy="615480"/>
          </a:xfrm>
          <a:prstGeom prst="rect">
            <a:avLst/>
          </a:prstGeom>
          <a:noFill/>
        </p:spPr>
        <p:txBody>
          <a:bodyPr wrap="none" lIns="182807" tIns="91404" rIns="182807" bIns="91404" rtlCol="0">
            <a:spAutoFit/>
          </a:bodyPr>
          <a:lstStyle/>
          <a:p>
            <a:pPr algn="ctr"/>
            <a:fld id="{260E2A6B-A809-4840-BF14-8648BC0BDF87}" type="slidenum">
              <a:rPr lang="id-ID" sz="2800" b="0" i="0" smtClean="0">
                <a:solidFill>
                  <a:schemeClr val="bg1"/>
                </a:solidFill>
                <a:latin typeface="Lato" charset="0"/>
                <a:ea typeface="Lato" charset="0"/>
                <a:cs typeface="Lato" charset="0"/>
              </a:rPr>
              <a:pPr algn="ctr"/>
              <a:t>‹#›</a:t>
            </a:fld>
            <a:endParaRPr lang="id-ID" sz="28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62" r:id="rId1"/>
    <p:sldLayoutId id="2147483747" r:id="rId2"/>
    <p:sldLayoutId id="2147483788" r:id="rId3"/>
    <p:sldLayoutId id="2147483748" r:id="rId4"/>
    <p:sldLayoutId id="2147483749" r:id="rId5"/>
    <p:sldLayoutId id="2147483657" r:id="rId6"/>
    <p:sldLayoutId id="2147483746" r:id="rId7"/>
    <p:sldLayoutId id="2147483752" r:id="rId8"/>
    <p:sldLayoutId id="2147483736" r:id="rId9"/>
    <p:sldLayoutId id="2147483768" r:id="rId10"/>
    <p:sldLayoutId id="2147483714" r:id="rId11"/>
    <p:sldLayoutId id="2147483709" r:id="rId12"/>
    <p:sldLayoutId id="2147483694" r:id="rId13"/>
    <p:sldLayoutId id="2147483722" r:id="rId14"/>
    <p:sldLayoutId id="2147483737" r:id="rId15"/>
    <p:sldLayoutId id="2147483781" r:id="rId16"/>
    <p:sldLayoutId id="2147483770" r:id="rId17"/>
    <p:sldLayoutId id="2147483771" r:id="rId18"/>
    <p:sldLayoutId id="2147483760" r:id="rId19"/>
    <p:sldLayoutId id="2147483766" r:id="rId20"/>
    <p:sldLayoutId id="2147483787" r:id="rId21"/>
    <p:sldLayoutId id="2147483780" r:id="rId22"/>
    <p:sldLayoutId id="2147483786" r:id="rId23"/>
    <p:sldLayoutId id="2147483789" r:id="rId24"/>
    <p:sldLayoutId id="2147483790" r:id="rId25"/>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spect="1"/>
          </p:cNvSpPr>
          <p:nvPr/>
        </p:nvSpPr>
        <p:spPr>
          <a:xfrm>
            <a:off x="-3176" y="3899688"/>
            <a:ext cx="24393582" cy="5249060"/>
          </a:xfrm>
          <a:prstGeom prst="rect">
            <a:avLst/>
          </a:prstGeom>
          <a:solidFill>
            <a:schemeClr val="accent6">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r>
              <a:rPr lang="es-ES" sz="11500" dirty="0" err="1">
                <a:latin typeface="Ubuntu Light" panose="020B0604030602030204" pitchFamily="34" charset="0"/>
              </a:rPr>
              <a:t>Functional</a:t>
            </a:r>
            <a:r>
              <a:rPr lang="es-ES" sz="11500" dirty="0">
                <a:latin typeface="Ubuntu Light" panose="020B0604030602030204" pitchFamily="34" charset="0"/>
              </a:rPr>
              <a:t> Reactive </a:t>
            </a:r>
            <a:r>
              <a:rPr lang="es-ES" sz="11500" dirty="0" err="1">
                <a:latin typeface="Ubuntu Light" panose="020B0604030602030204" pitchFamily="34" charset="0"/>
              </a:rPr>
              <a:t>Programming</a:t>
            </a:r>
            <a:endParaRPr lang="bg-BG" sz="11500" dirty="0">
              <a:latin typeface="Ubuntu Light" panose="020B0604030602030204" pitchFamily="34" charset="0"/>
            </a:endParaRPr>
          </a:p>
        </p:txBody>
      </p:sp>
      <p:cxnSp>
        <p:nvCxnSpPr>
          <p:cNvPr id="14" name="Straight Arrow Connector 13"/>
          <p:cNvCxnSpPr/>
          <p:nvPr/>
        </p:nvCxnSpPr>
        <p:spPr>
          <a:xfrm flipV="1">
            <a:off x="2123175" y="11296467"/>
            <a:ext cx="19714849" cy="107577"/>
          </a:xfrm>
          <a:prstGeom prst="straightConnector1">
            <a:avLst/>
          </a:prstGeom>
          <a:ln w="206375" cap="flat" cmpd="sng" algn="ctr">
            <a:solidFill>
              <a:schemeClr val="tx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2" name="Oval 11"/>
          <p:cNvSpPr/>
          <p:nvPr/>
        </p:nvSpPr>
        <p:spPr>
          <a:xfrm>
            <a:off x="12459040" y="10548874"/>
            <a:ext cx="1546697" cy="15471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grpSp>
        <p:nvGrpSpPr>
          <p:cNvPr id="7" name="Group 6"/>
          <p:cNvGrpSpPr/>
          <p:nvPr/>
        </p:nvGrpSpPr>
        <p:grpSpPr>
          <a:xfrm>
            <a:off x="8591446" y="10548873"/>
            <a:ext cx="1546697" cy="1547100"/>
            <a:chOff x="5222775" y="1833299"/>
            <a:chExt cx="618294" cy="618294"/>
          </a:xfrm>
        </p:grpSpPr>
        <p:sp>
          <p:nvSpPr>
            <p:cNvPr id="8" name="Oval 7"/>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9" name="TextBox 8"/>
            <p:cNvSpPr txBox="1"/>
            <p:nvPr/>
          </p:nvSpPr>
          <p:spPr>
            <a:xfrm>
              <a:off x="5283586" y="1856521"/>
              <a:ext cx="436880" cy="438565"/>
            </a:xfrm>
            <a:prstGeom prst="rect">
              <a:avLst/>
            </a:prstGeom>
            <a:noFill/>
          </p:spPr>
          <p:txBody>
            <a:bodyPr wrap="square" lIns="91420" tIns="45709" rIns="91420" bIns="45709" rtlCol="0">
              <a:spAutoFit/>
            </a:bodyPr>
            <a:lstStyle/>
            <a:p>
              <a:pPr algn="ctr"/>
              <a:endParaRPr lang="en-US" sz="6400" dirty="0"/>
            </a:p>
          </p:txBody>
        </p:sp>
      </p:grpSp>
      <p:sp>
        <p:nvSpPr>
          <p:cNvPr id="10" name="Oval 9"/>
          <p:cNvSpPr/>
          <p:nvPr/>
        </p:nvSpPr>
        <p:spPr>
          <a:xfrm>
            <a:off x="3409865" y="10548873"/>
            <a:ext cx="1546697" cy="1547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1" name="Oval 10"/>
          <p:cNvSpPr/>
          <p:nvPr/>
        </p:nvSpPr>
        <p:spPr>
          <a:xfrm>
            <a:off x="6743054" y="10522918"/>
            <a:ext cx="1546697" cy="15471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cxnSp>
        <p:nvCxnSpPr>
          <p:cNvPr id="17" name="Straight Connector 16"/>
          <p:cNvCxnSpPr/>
          <p:nvPr/>
        </p:nvCxnSpPr>
        <p:spPr>
          <a:xfrm>
            <a:off x="19976123" y="10796950"/>
            <a:ext cx="0" cy="1044464"/>
          </a:xfrm>
          <a:prstGeom prst="line">
            <a:avLst/>
          </a:prstGeom>
          <a:ln w="196850"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11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latin typeface="Arial" charset="0"/>
              <a:ea typeface="Arial" charset="0"/>
              <a:cs typeface="Arial" charset="0"/>
            </a:endParaRPr>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Referential Transparency</a:t>
            </a:r>
            <a:endParaRPr lang="en-US" sz="72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0" name="TextBox 59"/>
          <p:cNvSpPr txBox="1"/>
          <p:nvPr/>
        </p:nvSpPr>
        <p:spPr>
          <a:xfrm>
            <a:off x="2261538" y="2700426"/>
            <a:ext cx="21671124"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A pure function must be safely replaced by its expression without changing the program behavior</a:t>
            </a:r>
          </a:p>
        </p:txBody>
      </p:sp>
      <p:grpSp>
        <p:nvGrpSpPr>
          <p:cNvPr id="61" name="Group 60"/>
          <p:cNvGrpSpPr/>
          <p:nvPr/>
        </p:nvGrpSpPr>
        <p:grpSpPr>
          <a:xfrm>
            <a:off x="1342708" y="4395033"/>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4" name="TextBox 63"/>
          <p:cNvSpPr txBox="1"/>
          <p:nvPr/>
        </p:nvSpPr>
        <p:spPr>
          <a:xfrm>
            <a:off x="2261538" y="4337897"/>
            <a:ext cx="21671124" cy="775561"/>
          </a:xfrm>
          <a:prstGeom prst="rect">
            <a:avLst/>
          </a:prstGeom>
          <a:noFill/>
        </p:spPr>
        <p:txBody>
          <a:bodyPr wrap="square" lIns="219419" tIns="109710" rIns="219419" bIns="109710" rtlCol="0">
            <a:spAutoFit/>
          </a:bodyPr>
          <a:lstStyle/>
          <a:p>
            <a:r>
              <a:rPr lang="en-US" dirty="0"/>
              <a:t>This can be especially helpful when reasoning about recursive functions</a:t>
            </a:r>
            <a:endParaRPr lang="en-US" b="1" dirty="0">
              <a:latin typeface="Lato Light"/>
              <a:ea typeface="Open Sans Light" panose="020B0306030504020204" pitchFamily="34" charset="0"/>
              <a:cs typeface="Lato Light"/>
            </a:endParaRPr>
          </a:p>
        </p:txBody>
      </p:sp>
      <p:grpSp>
        <p:nvGrpSpPr>
          <p:cNvPr id="70" name="Group 69"/>
          <p:cNvGrpSpPr/>
          <p:nvPr/>
        </p:nvGrpSpPr>
        <p:grpSpPr>
          <a:xfrm>
            <a:off x="1342708" y="6128275"/>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6069173"/>
            <a:ext cx="21899724" cy="775561"/>
          </a:xfrm>
          <a:prstGeom prst="rect">
            <a:avLst/>
          </a:prstGeom>
          <a:noFill/>
        </p:spPr>
        <p:txBody>
          <a:bodyPr wrap="square" lIns="219419" tIns="109710" rIns="219419" bIns="109710" rtlCol="0">
            <a:spAutoFit/>
          </a:bodyPr>
          <a:lstStyle/>
          <a:p>
            <a:r>
              <a:rPr lang="en-US" dirty="0"/>
              <a:t>Helps providing the following benefits:</a:t>
            </a:r>
            <a:endParaRPr lang="en-US" sz="2400" dirty="0">
              <a:latin typeface="Lato Light"/>
              <a:ea typeface="Open Sans Light" panose="020B0306030504020204" pitchFamily="34" charset="0"/>
              <a:cs typeface="Lato Light"/>
            </a:endParaRPr>
          </a:p>
        </p:txBody>
      </p:sp>
      <p:sp>
        <p:nvSpPr>
          <p:cNvPr id="84" name="TextBox 83"/>
          <p:cNvSpPr txBox="1"/>
          <p:nvPr/>
        </p:nvSpPr>
        <p:spPr>
          <a:xfrm>
            <a:off x="4902043" y="7470741"/>
            <a:ext cx="13196176" cy="775561"/>
          </a:xfrm>
          <a:prstGeom prst="rect">
            <a:avLst/>
          </a:prstGeom>
          <a:noFill/>
        </p:spPr>
        <p:txBody>
          <a:bodyPr wrap="square" lIns="219419" tIns="109710" rIns="219419" bIns="109710" rtlCol="0">
            <a:spAutoFit/>
          </a:bodyPr>
          <a:lstStyle/>
          <a:p>
            <a:r>
              <a:rPr lang="en-US" dirty="0"/>
              <a:t>Correctness</a:t>
            </a:r>
            <a:endParaRPr lang="en-US" sz="2400" b="1" dirty="0">
              <a:latin typeface="Lato Light"/>
              <a:ea typeface="Open Sans Light" panose="020B0306030504020204" pitchFamily="34" charset="0"/>
              <a:cs typeface="Lato Light"/>
            </a:endParaRPr>
          </a:p>
        </p:txBody>
      </p:sp>
      <p:sp>
        <p:nvSpPr>
          <p:cNvPr id="2" name="Oval 1"/>
          <p:cNvSpPr/>
          <p:nvPr/>
        </p:nvSpPr>
        <p:spPr>
          <a:xfrm>
            <a:off x="4560018" y="7750572"/>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Box 24"/>
          <p:cNvSpPr txBox="1"/>
          <p:nvPr/>
        </p:nvSpPr>
        <p:spPr>
          <a:xfrm>
            <a:off x="4902043" y="8653774"/>
            <a:ext cx="13196176" cy="775561"/>
          </a:xfrm>
          <a:prstGeom prst="rect">
            <a:avLst/>
          </a:prstGeom>
          <a:noFill/>
        </p:spPr>
        <p:txBody>
          <a:bodyPr wrap="square" lIns="219419" tIns="109710" rIns="219419" bIns="109710" rtlCol="0">
            <a:spAutoFit/>
          </a:bodyPr>
          <a:lstStyle/>
          <a:p>
            <a:r>
              <a:rPr lang="en-US" dirty="0"/>
              <a:t>Algorithm simplicity</a:t>
            </a:r>
            <a:endParaRPr lang="en-US" sz="2400" b="1" dirty="0">
              <a:latin typeface="Lato Light"/>
              <a:ea typeface="Open Sans Light" panose="020B0306030504020204" pitchFamily="34" charset="0"/>
              <a:cs typeface="Lato Light"/>
            </a:endParaRPr>
          </a:p>
        </p:txBody>
      </p:sp>
      <p:sp>
        <p:nvSpPr>
          <p:cNvPr id="26" name="Oval 25"/>
          <p:cNvSpPr/>
          <p:nvPr/>
        </p:nvSpPr>
        <p:spPr>
          <a:xfrm>
            <a:off x="4560018" y="8933605"/>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TextBox 26"/>
          <p:cNvSpPr txBox="1"/>
          <p:nvPr/>
        </p:nvSpPr>
        <p:spPr>
          <a:xfrm>
            <a:off x="4902043" y="9942259"/>
            <a:ext cx="13196176" cy="775561"/>
          </a:xfrm>
          <a:prstGeom prst="rect">
            <a:avLst/>
          </a:prstGeom>
          <a:noFill/>
        </p:spPr>
        <p:txBody>
          <a:bodyPr wrap="square" lIns="219419" tIns="109710" rIns="219419" bIns="109710" rtlCol="0">
            <a:spAutoFit/>
          </a:bodyPr>
          <a:lstStyle/>
          <a:p>
            <a:r>
              <a:rPr lang="en-US" dirty="0"/>
              <a:t>Allows modify code without breaking it</a:t>
            </a:r>
            <a:endParaRPr lang="en-US" sz="2400" b="1" dirty="0">
              <a:latin typeface="Lato Light"/>
              <a:ea typeface="Open Sans Light" panose="020B0306030504020204" pitchFamily="34" charset="0"/>
              <a:cs typeface="Lato Light"/>
            </a:endParaRPr>
          </a:p>
        </p:txBody>
      </p:sp>
      <p:sp>
        <p:nvSpPr>
          <p:cNvPr id="28" name="Oval 27"/>
          <p:cNvSpPr/>
          <p:nvPr/>
        </p:nvSpPr>
        <p:spPr>
          <a:xfrm>
            <a:off x="4560018" y="10222090"/>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30"/>
          <p:cNvSpPr txBox="1"/>
          <p:nvPr/>
        </p:nvSpPr>
        <p:spPr>
          <a:xfrm>
            <a:off x="4902043" y="11184006"/>
            <a:ext cx="13196176" cy="775561"/>
          </a:xfrm>
          <a:prstGeom prst="rect">
            <a:avLst/>
          </a:prstGeom>
          <a:noFill/>
        </p:spPr>
        <p:txBody>
          <a:bodyPr wrap="square" lIns="219419" tIns="109710" rIns="219419" bIns="109710" rtlCol="0">
            <a:spAutoFit/>
          </a:bodyPr>
          <a:lstStyle/>
          <a:p>
            <a:r>
              <a:rPr lang="en-US" dirty="0"/>
              <a:t>Lazy evaluation</a:t>
            </a:r>
            <a:endParaRPr lang="en-US" sz="2400" b="1" dirty="0">
              <a:latin typeface="Lato Light"/>
              <a:ea typeface="Open Sans Light" panose="020B0306030504020204" pitchFamily="34" charset="0"/>
              <a:cs typeface="Lato Light"/>
            </a:endParaRPr>
          </a:p>
        </p:txBody>
      </p:sp>
      <p:sp>
        <p:nvSpPr>
          <p:cNvPr id="32" name="Oval 31"/>
          <p:cNvSpPr/>
          <p:nvPr/>
        </p:nvSpPr>
        <p:spPr>
          <a:xfrm>
            <a:off x="4560018" y="11463837"/>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TextBox 32"/>
          <p:cNvSpPr txBox="1"/>
          <p:nvPr/>
        </p:nvSpPr>
        <p:spPr>
          <a:xfrm>
            <a:off x="4902043" y="12317803"/>
            <a:ext cx="13196176" cy="775561"/>
          </a:xfrm>
          <a:prstGeom prst="rect">
            <a:avLst/>
          </a:prstGeom>
          <a:noFill/>
        </p:spPr>
        <p:txBody>
          <a:bodyPr wrap="square" lIns="219419" tIns="109710" rIns="219419" bIns="109710" rtlCol="0">
            <a:spAutoFit/>
          </a:bodyPr>
          <a:lstStyle/>
          <a:p>
            <a:r>
              <a:rPr lang="en-US" dirty="0" err="1"/>
              <a:t>Memoization</a:t>
            </a:r>
            <a:r>
              <a:rPr lang="en-US" dirty="0"/>
              <a:t> and common </a:t>
            </a:r>
            <a:r>
              <a:rPr lang="en-US" dirty="0" err="1"/>
              <a:t>subsexpression</a:t>
            </a:r>
            <a:r>
              <a:rPr lang="en-US" dirty="0"/>
              <a:t> elimination</a:t>
            </a:r>
            <a:endParaRPr lang="en-US" sz="2400" b="1" dirty="0">
              <a:latin typeface="Lato Light"/>
              <a:ea typeface="Open Sans Light" panose="020B0306030504020204" pitchFamily="34" charset="0"/>
              <a:cs typeface="Lato Light"/>
            </a:endParaRPr>
          </a:p>
        </p:txBody>
      </p:sp>
      <p:sp>
        <p:nvSpPr>
          <p:cNvPr id="34" name="Oval 33"/>
          <p:cNvSpPr/>
          <p:nvPr/>
        </p:nvSpPr>
        <p:spPr>
          <a:xfrm>
            <a:off x="4560018" y="12597634"/>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864245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Immutability</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0" name="TextBox 59"/>
          <p:cNvSpPr txBox="1"/>
          <p:nvPr/>
        </p:nvSpPr>
        <p:spPr>
          <a:xfrm>
            <a:off x="2261538" y="2700426"/>
            <a:ext cx="17378787" cy="775561"/>
          </a:xfrm>
          <a:prstGeom prst="rect">
            <a:avLst/>
          </a:prstGeom>
          <a:noFill/>
        </p:spPr>
        <p:txBody>
          <a:bodyPr wrap="square" lIns="219419" tIns="109710" rIns="219419" bIns="109710" rtlCol="0">
            <a:spAutoFit/>
          </a:bodyPr>
          <a:lstStyle/>
          <a:p>
            <a:r>
              <a:rPr lang="en-US" dirty="0"/>
              <a:t>A </a:t>
            </a:r>
            <a:r>
              <a:rPr lang="en-US" b="1" dirty="0"/>
              <a:t>mutable</a:t>
            </a:r>
            <a:r>
              <a:rPr lang="en-US" dirty="0"/>
              <a:t> object is any object which can be modified after it’s created</a:t>
            </a:r>
            <a:endParaRPr lang="en-US" dirty="0">
              <a:latin typeface="Lato Light"/>
              <a:ea typeface="Open Sans Light" panose="020B0306030504020204" pitchFamily="34" charset="0"/>
              <a:cs typeface="Lato Light"/>
            </a:endParaRPr>
          </a:p>
        </p:txBody>
      </p:sp>
      <p:grpSp>
        <p:nvGrpSpPr>
          <p:cNvPr id="61" name="Group 60"/>
          <p:cNvGrpSpPr/>
          <p:nvPr/>
        </p:nvGrpSpPr>
        <p:grpSpPr>
          <a:xfrm>
            <a:off x="1342708" y="4395033"/>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4" name="TextBox 63"/>
          <p:cNvSpPr txBox="1"/>
          <p:nvPr/>
        </p:nvSpPr>
        <p:spPr>
          <a:xfrm>
            <a:off x="2261538" y="4113608"/>
            <a:ext cx="21671124" cy="1329558"/>
          </a:xfrm>
          <a:prstGeom prst="rect">
            <a:avLst/>
          </a:prstGeom>
          <a:noFill/>
        </p:spPr>
        <p:txBody>
          <a:bodyPr wrap="square" lIns="219419" tIns="109710" rIns="219419" bIns="109710" rtlCol="0">
            <a:spAutoFit/>
          </a:bodyPr>
          <a:lstStyle/>
          <a:p>
            <a:r>
              <a:rPr lang="en-US" dirty="0"/>
              <a:t>Immutability is a central concept of functional programming because without it, the data flow in your program is </a:t>
            </a:r>
            <a:r>
              <a:rPr lang="en-US" dirty="0" err="1"/>
              <a:t>lossy</a:t>
            </a:r>
            <a:r>
              <a:rPr lang="en-US" dirty="0"/>
              <a:t>, and strange bugs can creep into your software</a:t>
            </a:r>
            <a:endParaRPr lang="en-US" b="1" dirty="0">
              <a:latin typeface="Lato Light"/>
              <a:ea typeface="Open Sans Light" panose="020B0306030504020204" pitchFamily="34" charset="0"/>
              <a:cs typeface="Lato Light"/>
            </a:endParaRPr>
          </a:p>
        </p:txBody>
      </p:sp>
      <p:grpSp>
        <p:nvGrpSpPr>
          <p:cNvPr id="70" name="Group 69"/>
          <p:cNvGrpSpPr/>
          <p:nvPr/>
        </p:nvGrpSpPr>
        <p:grpSpPr>
          <a:xfrm>
            <a:off x="1342708" y="6128275"/>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6069173"/>
            <a:ext cx="21899724" cy="775561"/>
          </a:xfrm>
          <a:prstGeom prst="rect">
            <a:avLst/>
          </a:prstGeom>
          <a:noFill/>
        </p:spPr>
        <p:txBody>
          <a:bodyPr wrap="square" lIns="219419" tIns="109710" rIns="219419" bIns="109710" rtlCol="0">
            <a:spAutoFit/>
          </a:bodyPr>
          <a:lstStyle/>
          <a:p>
            <a:r>
              <a:rPr lang="en-US" dirty="0"/>
              <a:t>There are a handful of strategies to accomplish this using JavaScript:</a:t>
            </a:r>
            <a:endParaRPr lang="en-US" sz="2400" dirty="0">
              <a:latin typeface="Lato Light"/>
              <a:ea typeface="Open Sans Light" panose="020B0306030504020204" pitchFamily="34" charset="0"/>
              <a:cs typeface="Lato Light"/>
            </a:endParaRPr>
          </a:p>
        </p:txBody>
      </p:sp>
      <p:sp>
        <p:nvSpPr>
          <p:cNvPr id="84" name="TextBox 83"/>
          <p:cNvSpPr txBox="1"/>
          <p:nvPr/>
        </p:nvSpPr>
        <p:spPr>
          <a:xfrm>
            <a:off x="4902043" y="7470741"/>
            <a:ext cx="13196176" cy="775561"/>
          </a:xfrm>
          <a:prstGeom prst="rect">
            <a:avLst/>
          </a:prstGeom>
          <a:noFill/>
        </p:spPr>
        <p:txBody>
          <a:bodyPr wrap="square" lIns="219419" tIns="109710" rIns="219419" bIns="109710" rtlCol="0">
            <a:spAutoFit/>
          </a:bodyPr>
          <a:lstStyle/>
          <a:p>
            <a:r>
              <a:rPr lang="en-US" dirty="0"/>
              <a:t>ES6 spread operator</a:t>
            </a:r>
            <a:endParaRPr lang="en-US" sz="2400" b="1" dirty="0">
              <a:latin typeface="Lato Light"/>
              <a:ea typeface="Open Sans Light" panose="020B0306030504020204" pitchFamily="34" charset="0"/>
              <a:cs typeface="Lato Light"/>
            </a:endParaRPr>
          </a:p>
        </p:txBody>
      </p:sp>
      <p:sp>
        <p:nvSpPr>
          <p:cNvPr id="2" name="Oval 1"/>
          <p:cNvSpPr/>
          <p:nvPr/>
        </p:nvSpPr>
        <p:spPr>
          <a:xfrm>
            <a:off x="4560018" y="7750572"/>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Box 24"/>
          <p:cNvSpPr txBox="1"/>
          <p:nvPr/>
        </p:nvSpPr>
        <p:spPr>
          <a:xfrm>
            <a:off x="4902043" y="8653774"/>
            <a:ext cx="13196176" cy="775561"/>
          </a:xfrm>
          <a:prstGeom prst="rect">
            <a:avLst/>
          </a:prstGeom>
          <a:noFill/>
        </p:spPr>
        <p:txBody>
          <a:bodyPr wrap="square" lIns="219419" tIns="109710" rIns="219419" bIns="109710" rtlCol="0">
            <a:spAutoFit/>
          </a:bodyPr>
          <a:lstStyle/>
          <a:p>
            <a:r>
              <a:rPr lang="en-US" dirty="0" err="1"/>
              <a:t>Object.assign</a:t>
            </a:r>
            <a:endParaRPr lang="en-US" sz="2400" b="1" dirty="0">
              <a:latin typeface="Lato Light"/>
              <a:ea typeface="Open Sans Light" panose="020B0306030504020204" pitchFamily="34" charset="0"/>
              <a:cs typeface="Lato Light"/>
            </a:endParaRPr>
          </a:p>
        </p:txBody>
      </p:sp>
      <p:sp>
        <p:nvSpPr>
          <p:cNvPr id="26" name="Oval 25"/>
          <p:cNvSpPr/>
          <p:nvPr/>
        </p:nvSpPr>
        <p:spPr>
          <a:xfrm>
            <a:off x="4560018" y="8933605"/>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TextBox 26"/>
          <p:cNvSpPr txBox="1"/>
          <p:nvPr/>
        </p:nvSpPr>
        <p:spPr>
          <a:xfrm>
            <a:off x="4902043" y="9942259"/>
            <a:ext cx="13196176" cy="775561"/>
          </a:xfrm>
          <a:prstGeom prst="rect">
            <a:avLst/>
          </a:prstGeom>
          <a:noFill/>
        </p:spPr>
        <p:txBody>
          <a:bodyPr wrap="square" lIns="219419" tIns="109710" rIns="219419" bIns="109710" rtlCol="0">
            <a:spAutoFit/>
          </a:bodyPr>
          <a:lstStyle/>
          <a:p>
            <a:r>
              <a:rPr lang="en-US" dirty="0"/>
              <a:t>Built-in pure functions such as </a:t>
            </a:r>
            <a:r>
              <a:rPr lang="en-US" b="1" dirty="0"/>
              <a:t>map</a:t>
            </a:r>
            <a:r>
              <a:rPr lang="en-US" dirty="0"/>
              <a:t>, </a:t>
            </a:r>
            <a:r>
              <a:rPr lang="en-US" b="1" dirty="0"/>
              <a:t>filter</a:t>
            </a:r>
            <a:r>
              <a:rPr lang="en-US" dirty="0"/>
              <a:t>, and </a:t>
            </a:r>
            <a:r>
              <a:rPr lang="en-US" b="1" dirty="0"/>
              <a:t>reduce</a:t>
            </a:r>
            <a:endParaRPr lang="en-US" sz="2400" b="1" dirty="0">
              <a:latin typeface="Lato Light"/>
              <a:ea typeface="Open Sans Light" panose="020B0306030504020204" pitchFamily="34" charset="0"/>
              <a:cs typeface="Lato Light"/>
            </a:endParaRPr>
          </a:p>
        </p:txBody>
      </p:sp>
      <p:sp>
        <p:nvSpPr>
          <p:cNvPr id="28" name="Oval 27"/>
          <p:cNvSpPr/>
          <p:nvPr/>
        </p:nvSpPr>
        <p:spPr>
          <a:xfrm>
            <a:off x="4560018" y="10222090"/>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30"/>
          <p:cNvSpPr txBox="1"/>
          <p:nvPr/>
        </p:nvSpPr>
        <p:spPr>
          <a:xfrm>
            <a:off x="4902043" y="11184006"/>
            <a:ext cx="13196176" cy="775561"/>
          </a:xfrm>
          <a:prstGeom prst="rect">
            <a:avLst/>
          </a:prstGeom>
          <a:noFill/>
        </p:spPr>
        <p:txBody>
          <a:bodyPr wrap="square" lIns="219419" tIns="109710" rIns="219419" bIns="109710" rtlCol="0">
            <a:spAutoFit/>
          </a:bodyPr>
          <a:lstStyle/>
          <a:p>
            <a:r>
              <a:rPr lang="en-US" dirty="0"/>
              <a:t>Third-party libraries like </a:t>
            </a:r>
            <a:r>
              <a:rPr lang="en-US" dirty="0" err="1"/>
              <a:t>Ramda</a:t>
            </a:r>
            <a:r>
              <a:rPr lang="en-US" dirty="0"/>
              <a:t>, </a:t>
            </a:r>
            <a:r>
              <a:rPr lang="en-US" dirty="0" err="1"/>
              <a:t>ImmutableJS</a:t>
            </a:r>
            <a:r>
              <a:rPr lang="en-US" dirty="0"/>
              <a:t>, …</a:t>
            </a:r>
            <a:endParaRPr lang="en-US" sz="2400" b="1" dirty="0">
              <a:latin typeface="Lato Light"/>
              <a:ea typeface="Open Sans Light" panose="020B0306030504020204" pitchFamily="34" charset="0"/>
              <a:cs typeface="Lato Light"/>
            </a:endParaRPr>
          </a:p>
        </p:txBody>
      </p:sp>
      <p:sp>
        <p:nvSpPr>
          <p:cNvPr id="32" name="Oval 31"/>
          <p:cNvSpPr/>
          <p:nvPr/>
        </p:nvSpPr>
        <p:spPr>
          <a:xfrm>
            <a:off x="4560018" y="11463837"/>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231616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Higher Order Functions</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0" name="TextBox 59"/>
          <p:cNvSpPr txBox="1"/>
          <p:nvPr/>
        </p:nvSpPr>
        <p:spPr>
          <a:xfrm>
            <a:off x="2261538" y="2700426"/>
            <a:ext cx="21671124" cy="775561"/>
          </a:xfrm>
          <a:prstGeom prst="rect">
            <a:avLst/>
          </a:prstGeom>
          <a:noFill/>
        </p:spPr>
        <p:txBody>
          <a:bodyPr wrap="square" lIns="219419" tIns="109710" rIns="219419" bIns="109710" rtlCol="0">
            <a:spAutoFit/>
          </a:bodyPr>
          <a:lstStyle/>
          <a:p>
            <a:r>
              <a:rPr lang="en-US" dirty="0"/>
              <a:t>Function is a </a:t>
            </a:r>
            <a:r>
              <a:rPr lang="en-US" b="1" dirty="0"/>
              <a:t>first-class citizen</a:t>
            </a:r>
            <a:r>
              <a:rPr lang="en-US" dirty="0"/>
              <a:t>, a function is just another value, then can be passed as parameters</a:t>
            </a:r>
            <a:endParaRPr lang="en-US" dirty="0">
              <a:latin typeface="Lato Light"/>
              <a:ea typeface="Open Sans Light" panose="020B0306030504020204" pitchFamily="34" charset="0"/>
              <a:cs typeface="Lato Light"/>
            </a:endParaRPr>
          </a:p>
        </p:txBody>
      </p:sp>
      <p:grpSp>
        <p:nvGrpSpPr>
          <p:cNvPr id="61" name="Group 60"/>
          <p:cNvGrpSpPr/>
          <p:nvPr/>
        </p:nvGrpSpPr>
        <p:grpSpPr>
          <a:xfrm>
            <a:off x="1342708" y="4395033"/>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4" name="TextBox 63"/>
          <p:cNvSpPr txBox="1"/>
          <p:nvPr/>
        </p:nvSpPr>
        <p:spPr>
          <a:xfrm>
            <a:off x="2261538" y="4320644"/>
            <a:ext cx="21671124" cy="775561"/>
          </a:xfrm>
          <a:prstGeom prst="rect">
            <a:avLst/>
          </a:prstGeom>
          <a:noFill/>
        </p:spPr>
        <p:txBody>
          <a:bodyPr wrap="square" lIns="219419" tIns="109710" rIns="219419" bIns="109710" rtlCol="0">
            <a:spAutoFit/>
          </a:bodyPr>
          <a:lstStyle/>
          <a:p>
            <a:r>
              <a:rPr lang="en-US" dirty="0"/>
              <a:t>Higher-order Functions either take functions as parameters, return functions or both</a:t>
            </a:r>
            <a:endParaRPr lang="en-US" b="1" dirty="0">
              <a:latin typeface="Lato Light"/>
              <a:ea typeface="Open Sans Light" panose="020B0306030504020204" pitchFamily="34" charset="0"/>
              <a:cs typeface="Lato Light"/>
            </a:endParaRPr>
          </a:p>
        </p:txBody>
      </p:sp>
      <p:grpSp>
        <p:nvGrpSpPr>
          <p:cNvPr id="70" name="Group 69"/>
          <p:cNvGrpSpPr/>
          <p:nvPr/>
        </p:nvGrpSpPr>
        <p:grpSpPr>
          <a:xfrm>
            <a:off x="1342708" y="6128275"/>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6069173"/>
            <a:ext cx="21899724" cy="775561"/>
          </a:xfrm>
          <a:prstGeom prst="rect">
            <a:avLst/>
          </a:prstGeom>
          <a:noFill/>
        </p:spPr>
        <p:txBody>
          <a:bodyPr wrap="square" lIns="219419" tIns="109710" rIns="219419" bIns="109710" rtlCol="0">
            <a:spAutoFit/>
          </a:bodyPr>
          <a:lstStyle/>
          <a:p>
            <a:r>
              <a:rPr lang="en-US" dirty="0"/>
              <a:t>Are also known as operators</a:t>
            </a:r>
            <a:endParaRPr lang="en-US" sz="2400" dirty="0">
              <a:latin typeface="Lato Light"/>
              <a:ea typeface="Open Sans Light" panose="020B0306030504020204" pitchFamily="34" charset="0"/>
              <a:cs typeface="Lato Light"/>
            </a:endParaRPr>
          </a:p>
        </p:txBody>
      </p:sp>
      <p:sp>
        <p:nvSpPr>
          <p:cNvPr id="29" name="Shape 96"/>
          <p:cNvSpPr txBox="1">
            <a:spLocks/>
          </p:cNvSpPr>
          <p:nvPr/>
        </p:nvSpPr>
        <p:spPr>
          <a:xfrm>
            <a:off x="1027194" y="7455243"/>
            <a:ext cx="22345428" cy="6447440"/>
          </a:xfrm>
          <a:prstGeom prst="rect">
            <a:avLst/>
          </a:prstGeom>
          <a:ln>
            <a:solidFill>
              <a:schemeClr val="accent1"/>
            </a:solidFill>
          </a:ln>
          <a:scene3d>
            <a:camera prst="orthographicFront"/>
            <a:lightRig rig="threePt" dir="t"/>
          </a:scene3d>
          <a:sp3d>
            <a:bevelT w="44450"/>
          </a:sp3d>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err="1">
                <a:solidFill>
                  <a:srgbClr val="0070C0"/>
                </a:solidFill>
                <a:latin typeface="Consolas"/>
                <a:ea typeface="Consolas"/>
                <a:cs typeface="Consolas"/>
                <a:sym typeface="Consolas"/>
              </a:rPr>
              <a:t>const</a:t>
            </a:r>
            <a:r>
              <a:rPr lang="en-US" sz="2800" dirty="0">
                <a:solidFill>
                  <a:srgbClr val="3B3B3B"/>
                </a:solidFill>
                <a:latin typeface="Consolas"/>
                <a:ea typeface="Consolas"/>
                <a:cs typeface="Consolas"/>
                <a:sym typeface="Consolas"/>
              </a:rPr>
              <a:t> repeat </a:t>
            </a:r>
            <a:r>
              <a:rPr lang="en-US" sz="2800" dirty="0">
                <a:solidFill>
                  <a:srgbClr val="00B050"/>
                </a:solidFill>
                <a:latin typeface="Consolas"/>
                <a:ea typeface="Consolas"/>
                <a:cs typeface="Consolas"/>
                <a:sym typeface="Consolas"/>
              </a:rPr>
              <a:t>=</a:t>
            </a:r>
            <a:r>
              <a:rPr lang="en-US" sz="2800" dirty="0">
                <a:solidFill>
                  <a:srgbClr val="3B3B3B"/>
                </a:solidFill>
                <a:latin typeface="Consolas"/>
                <a:ea typeface="Consolas"/>
                <a:cs typeface="Consolas"/>
                <a:sym typeface="Consolas"/>
              </a:rPr>
              <a:t> </a:t>
            </a:r>
            <a:r>
              <a:rPr lang="en-US" sz="2800" dirty="0">
                <a:solidFill>
                  <a:srgbClr val="3B3B3B"/>
                </a:solidFill>
                <a:latin typeface="Consolas"/>
                <a:ea typeface="Consolas"/>
                <a:cs typeface="Consolas"/>
              </a:rPr>
              <a:t>(times, funct, initial) </a:t>
            </a:r>
            <a:r>
              <a:rPr lang="en-US" sz="2800" dirty="0">
                <a:solidFill>
                  <a:schemeClr val="accent1">
                    <a:lumMod val="75000"/>
                  </a:schemeClr>
                </a:solidFill>
                <a:latin typeface="Consolas"/>
                <a:ea typeface="Consolas"/>
                <a:cs typeface="Consolas"/>
              </a:rPr>
              <a:t>=&gt;</a:t>
            </a:r>
            <a:r>
              <a:rPr lang="en-US" sz="2800" dirty="0">
                <a:solidFill>
                  <a:srgbClr val="3B3B3B"/>
                </a:solidFill>
                <a:latin typeface="Consolas"/>
                <a:ea typeface="Consolas"/>
                <a:cs typeface="Consolas"/>
              </a:rPr>
              <a:t> times &gt; 0 ? repeat(times - 1, </a:t>
            </a:r>
            <a:r>
              <a:rPr lang="en-US" sz="2800" dirty="0" err="1">
                <a:solidFill>
                  <a:srgbClr val="3B3B3B"/>
                </a:solidFill>
                <a:latin typeface="Consolas"/>
                <a:ea typeface="Consolas"/>
                <a:cs typeface="Consolas"/>
              </a:rPr>
              <a:t>funct</a:t>
            </a:r>
            <a:r>
              <a:rPr lang="en-US" sz="2800" dirty="0">
                <a:solidFill>
                  <a:srgbClr val="3B3B3B"/>
                </a:solidFill>
                <a:latin typeface="Consolas"/>
                <a:ea typeface="Consolas"/>
                <a:cs typeface="Consolas"/>
              </a:rPr>
              <a:t>, </a:t>
            </a:r>
            <a:r>
              <a:rPr lang="es-ES" sz="2800" dirty="0" err="1">
                <a:solidFill>
                  <a:srgbClr val="3B3B3B"/>
                </a:solidFill>
                <a:latin typeface="Consolas"/>
                <a:ea typeface="Consolas"/>
                <a:cs typeface="Consolas"/>
              </a:rPr>
              <a:t>funct</a:t>
            </a:r>
            <a:r>
              <a:rPr lang="es-ES" sz="2800" dirty="0">
                <a:solidFill>
                  <a:srgbClr val="3B3B3B"/>
                </a:solidFill>
                <a:latin typeface="Consolas"/>
                <a:ea typeface="Consolas"/>
                <a:cs typeface="Consolas"/>
              </a:rPr>
              <a:t>(initial)) : funct(initial);</a:t>
            </a: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r>
              <a:rPr lang="en-US" sz="2800" dirty="0">
                <a:solidFill>
                  <a:srgbClr val="3B3B3B"/>
                </a:solidFill>
                <a:latin typeface="Consolas"/>
                <a:ea typeface="Consolas"/>
                <a:cs typeface="Consolas"/>
                <a:sym typeface="Consolas"/>
              </a:rPr>
              <a:t>console.log(repeat(5, (_) =&gt; _ + `*`, ``)); </a:t>
            </a:r>
            <a:r>
              <a:rPr lang="en-US" sz="2800" dirty="0">
                <a:solidFill>
                  <a:schemeClr val="accent2">
                    <a:lumMod val="75000"/>
                  </a:schemeClr>
                </a:solidFill>
                <a:latin typeface="Consolas"/>
                <a:ea typeface="Consolas"/>
                <a:cs typeface="Consolas"/>
                <a:sym typeface="Consolas"/>
              </a:rPr>
              <a:t>//-&gt; result is “*****”</a:t>
            </a: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s-ES" sz="2800" dirty="0">
              <a:solidFill>
                <a:srgbClr val="3B3B3B"/>
              </a:solidFill>
              <a:latin typeface="Consolas"/>
              <a:ea typeface="Consolas"/>
              <a:cs typeface="Consolas"/>
              <a:sym typeface="Consolas"/>
            </a:endParaRPr>
          </a:p>
        </p:txBody>
      </p:sp>
    </p:spTree>
    <p:extLst>
      <p:ext uri="{BB962C8B-B14F-4D97-AF65-F5344CB8AC3E}">
        <p14:creationId xmlns:p14="http://schemas.microsoft.com/office/powerpoint/2010/main" val="235716861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Currying and Partial Function Application</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0" name="TextBox 59"/>
          <p:cNvSpPr txBox="1"/>
          <p:nvPr/>
        </p:nvSpPr>
        <p:spPr>
          <a:xfrm>
            <a:off x="2261538" y="2700426"/>
            <a:ext cx="21671124" cy="775561"/>
          </a:xfrm>
          <a:prstGeom prst="rect">
            <a:avLst/>
          </a:prstGeom>
          <a:noFill/>
        </p:spPr>
        <p:txBody>
          <a:bodyPr wrap="square" lIns="219419" tIns="109710" rIns="219419" bIns="109710" rtlCol="0">
            <a:spAutoFit/>
          </a:bodyPr>
          <a:lstStyle/>
          <a:p>
            <a:r>
              <a:rPr lang="en-US" dirty="0"/>
              <a:t>A curried function is a function that is invoked with fewer arguments than it was expecting:</a:t>
            </a:r>
            <a:endParaRPr lang="en-US" dirty="0">
              <a:latin typeface="Lato Light"/>
              <a:ea typeface="Open Sans Light" panose="020B0306030504020204" pitchFamily="34" charset="0"/>
              <a:cs typeface="Lato Light"/>
            </a:endParaRPr>
          </a:p>
        </p:txBody>
      </p:sp>
      <p:grpSp>
        <p:nvGrpSpPr>
          <p:cNvPr id="70" name="Group 69"/>
          <p:cNvGrpSpPr/>
          <p:nvPr/>
        </p:nvGrpSpPr>
        <p:grpSpPr>
          <a:xfrm>
            <a:off x="1342708" y="6658900"/>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6599798"/>
            <a:ext cx="21899724" cy="775561"/>
          </a:xfrm>
          <a:prstGeom prst="rect">
            <a:avLst/>
          </a:prstGeom>
          <a:noFill/>
        </p:spPr>
        <p:txBody>
          <a:bodyPr wrap="square" lIns="219419" tIns="109710" rIns="219419" bIns="109710" rtlCol="0">
            <a:spAutoFit/>
          </a:bodyPr>
          <a:lstStyle/>
          <a:p>
            <a:r>
              <a:rPr lang="en-US" dirty="0"/>
              <a:t>Are also known as operators</a:t>
            </a:r>
            <a:endParaRPr lang="en-US" sz="2400" dirty="0">
              <a:latin typeface="Lato Light"/>
              <a:ea typeface="Open Sans Light" panose="020B0306030504020204" pitchFamily="34" charset="0"/>
              <a:cs typeface="Lato Light"/>
            </a:endParaRPr>
          </a:p>
        </p:txBody>
      </p:sp>
      <p:sp>
        <p:nvSpPr>
          <p:cNvPr id="29" name="Shape 96"/>
          <p:cNvSpPr txBox="1">
            <a:spLocks/>
          </p:cNvSpPr>
          <p:nvPr/>
        </p:nvSpPr>
        <p:spPr>
          <a:xfrm>
            <a:off x="12988548" y="7375359"/>
            <a:ext cx="22345428" cy="6447440"/>
          </a:xfrm>
          <a:prstGeom prst="rect">
            <a:avLst/>
          </a:prstGeom>
          <a:ln>
            <a:noFill/>
          </a:ln>
          <a:scene3d>
            <a:camera prst="orthographicFront"/>
            <a:lightRig rig="threePt" dir="t"/>
          </a:scene3d>
          <a:sp3d>
            <a:bevelT w="44450"/>
          </a:sp3d>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2800" dirty="0" err="1">
                <a:solidFill>
                  <a:srgbClr val="0070C0"/>
                </a:solidFill>
                <a:latin typeface="Consolas"/>
                <a:ea typeface="Consolas"/>
                <a:cs typeface="Consolas"/>
                <a:sym typeface="Consolas"/>
              </a:rPr>
              <a:t>const</a:t>
            </a:r>
            <a:r>
              <a:rPr lang="en-US" sz="2800" dirty="0">
                <a:solidFill>
                  <a:srgbClr val="3B3B3B"/>
                </a:solidFill>
                <a:latin typeface="Consolas"/>
                <a:ea typeface="Consolas"/>
                <a:cs typeface="Consolas"/>
                <a:sym typeface="Consolas"/>
              </a:rPr>
              <a:t> add </a:t>
            </a:r>
            <a:r>
              <a:rPr lang="en-US" sz="2800" dirty="0">
                <a:solidFill>
                  <a:srgbClr val="00B050"/>
                </a:solidFill>
                <a:latin typeface="Consolas"/>
                <a:ea typeface="Consolas"/>
                <a:cs typeface="Consolas"/>
                <a:sym typeface="Consolas"/>
              </a:rPr>
              <a:t>=</a:t>
            </a:r>
            <a:r>
              <a:rPr lang="en-US" sz="2800" dirty="0">
                <a:solidFill>
                  <a:srgbClr val="3B3B3B"/>
                </a:solidFill>
                <a:latin typeface="Consolas"/>
                <a:ea typeface="Consolas"/>
                <a:cs typeface="Consolas"/>
                <a:sym typeface="Consolas"/>
              </a:rPr>
              <a:t> </a:t>
            </a:r>
            <a:r>
              <a:rPr lang="en-US" sz="2800" dirty="0">
                <a:solidFill>
                  <a:srgbClr val="3B3B3B"/>
                </a:solidFill>
                <a:latin typeface="Consolas"/>
                <a:ea typeface="Consolas"/>
                <a:cs typeface="Consolas"/>
              </a:rPr>
              <a:t>(x: number) </a:t>
            </a:r>
            <a:r>
              <a:rPr lang="en-US" sz="2800" dirty="0">
                <a:solidFill>
                  <a:schemeClr val="accent1">
                    <a:lumMod val="75000"/>
                  </a:schemeClr>
                </a:solidFill>
                <a:latin typeface="Consolas"/>
                <a:ea typeface="Consolas"/>
                <a:cs typeface="Consolas"/>
              </a:rPr>
              <a:t>=&gt;</a:t>
            </a:r>
            <a:r>
              <a:rPr lang="en-US" sz="2800" dirty="0">
                <a:solidFill>
                  <a:srgbClr val="3B3B3B"/>
                </a:solidFill>
                <a:latin typeface="Consolas"/>
                <a:ea typeface="Consolas"/>
                <a:cs typeface="Consolas"/>
              </a:rPr>
              <a:t> (y: number) </a:t>
            </a:r>
            <a:r>
              <a:rPr lang="en-US" sz="2800" dirty="0">
                <a:solidFill>
                  <a:schemeClr val="accent1">
                    <a:lumMod val="75000"/>
                  </a:schemeClr>
                </a:solidFill>
                <a:latin typeface="Consolas"/>
                <a:ea typeface="Consolas"/>
                <a:cs typeface="Consolas"/>
              </a:rPr>
              <a:t>=&gt; </a:t>
            </a:r>
            <a:r>
              <a:rPr lang="en-US" sz="2800" dirty="0">
                <a:solidFill>
                  <a:srgbClr val="3B3B3B"/>
                </a:solidFill>
                <a:latin typeface="Consolas"/>
                <a:ea typeface="Consolas"/>
                <a:cs typeface="Consolas"/>
              </a:rPr>
              <a:t>x + y</a:t>
            </a:r>
            <a:r>
              <a:rPr lang="es-ES" sz="2800" dirty="0">
                <a:solidFill>
                  <a:srgbClr val="3B3B3B"/>
                </a:solidFill>
                <a:latin typeface="Consolas"/>
                <a:ea typeface="Consolas"/>
                <a:cs typeface="Consolas"/>
              </a:rPr>
              <a:t>;</a:t>
            </a: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r>
              <a:rPr lang="en-US" sz="2800" dirty="0">
                <a:solidFill>
                  <a:schemeClr val="accent2">
                    <a:lumMod val="75000"/>
                  </a:schemeClr>
                </a:solidFill>
                <a:latin typeface="Consolas"/>
                <a:ea typeface="Consolas"/>
                <a:cs typeface="Consolas"/>
                <a:sym typeface="Consolas"/>
              </a:rPr>
              <a:t>//We can do: </a:t>
            </a:r>
          </a:p>
          <a:p>
            <a:pPr>
              <a:lnSpc>
                <a:spcPct val="150000"/>
              </a:lnSpc>
              <a:spcBef>
                <a:spcPts val="0"/>
              </a:spcBef>
              <a:buClr>
                <a:schemeClr val="dk1"/>
              </a:buClr>
              <a:buSzPct val="45833"/>
              <a:buFont typeface="Arial"/>
              <a:buNone/>
            </a:pPr>
            <a:r>
              <a:rPr lang="es-ES" sz="2800" dirty="0">
                <a:solidFill>
                  <a:srgbClr val="3B3B3B"/>
                </a:solidFill>
                <a:latin typeface="Consolas"/>
                <a:ea typeface="Consolas"/>
                <a:cs typeface="Consolas"/>
              </a:rPr>
              <a:t>add(1)(3); </a:t>
            </a:r>
            <a:r>
              <a:rPr lang="es-ES" sz="2800" dirty="0">
                <a:solidFill>
                  <a:schemeClr val="accent2">
                    <a:lumMod val="75000"/>
                  </a:schemeClr>
                </a:solidFill>
                <a:latin typeface="Consolas"/>
                <a:ea typeface="Consolas"/>
                <a:cs typeface="Consolas"/>
              </a:rPr>
              <a:t>// =&gt; 4</a:t>
            </a:r>
            <a:endParaRPr lang="en-US" sz="2800" dirty="0">
              <a:solidFill>
                <a:schemeClr val="accent2">
                  <a:lumMod val="75000"/>
                </a:schemeClr>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None/>
            </a:pPr>
            <a:r>
              <a:rPr lang="es-ES" sz="2800" dirty="0">
                <a:solidFill>
                  <a:schemeClr val="accent2">
                    <a:lumMod val="75000"/>
                  </a:schemeClr>
                </a:solidFill>
                <a:latin typeface="Consolas"/>
                <a:ea typeface="Consolas"/>
                <a:cs typeface="Consolas"/>
              </a:rPr>
              <a:t>// and:</a:t>
            </a:r>
            <a:endParaRPr lang="en-US" sz="2800" dirty="0">
              <a:solidFill>
                <a:schemeClr val="accent2">
                  <a:lumMod val="75000"/>
                </a:schemeClr>
              </a:solidFill>
              <a:latin typeface="Consolas"/>
              <a:ea typeface="Consolas"/>
              <a:cs typeface="Consolas"/>
              <a:sym typeface="Consolas"/>
            </a:endParaRPr>
          </a:p>
          <a:p>
            <a:pPr marL="0" indent="0">
              <a:buNone/>
            </a:pPr>
            <a:r>
              <a:rPr lang="es-ES" sz="2800" dirty="0" err="1">
                <a:solidFill>
                  <a:srgbClr val="0070C0"/>
                </a:solidFill>
                <a:latin typeface="Consolas"/>
                <a:ea typeface="Consolas"/>
                <a:cs typeface="Consolas"/>
              </a:rPr>
              <a:t>var</a:t>
            </a:r>
            <a:r>
              <a:rPr lang="es-ES" sz="2800" dirty="0">
                <a:solidFill>
                  <a:srgbClr val="3B3B3B"/>
                </a:solidFill>
                <a:latin typeface="Consolas"/>
                <a:ea typeface="Consolas"/>
                <a:cs typeface="Consolas"/>
              </a:rPr>
              <a:t> add10To = add(10);</a:t>
            </a:r>
          </a:p>
          <a:p>
            <a:pPr marL="0" indent="0">
              <a:buNone/>
            </a:pPr>
            <a:r>
              <a:rPr lang="es-ES" sz="2800" dirty="0">
                <a:solidFill>
                  <a:srgbClr val="3B3B3B"/>
                </a:solidFill>
                <a:latin typeface="Consolas"/>
                <a:ea typeface="Consolas"/>
                <a:cs typeface="Consolas"/>
              </a:rPr>
              <a:t>add10To(5); </a:t>
            </a:r>
            <a:r>
              <a:rPr lang="es-ES" sz="2800" dirty="0">
                <a:solidFill>
                  <a:schemeClr val="accent2">
                    <a:lumMod val="75000"/>
                  </a:schemeClr>
                </a:solidFill>
                <a:latin typeface="Consolas"/>
                <a:ea typeface="Consolas"/>
                <a:cs typeface="Consolas"/>
              </a:rPr>
              <a:t>// =&gt; 15</a:t>
            </a:r>
            <a:endParaRPr lang="en-US" sz="2800" dirty="0">
              <a:solidFill>
                <a:schemeClr val="accent2">
                  <a:lumMod val="75000"/>
                </a:schemeClr>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s-ES" sz="2800" dirty="0">
              <a:solidFill>
                <a:srgbClr val="3B3B3B"/>
              </a:solidFill>
              <a:latin typeface="Consolas"/>
              <a:ea typeface="Consolas"/>
              <a:cs typeface="Consolas"/>
              <a:sym typeface="Consolas"/>
            </a:endParaRPr>
          </a:p>
        </p:txBody>
      </p:sp>
      <p:sp>
        <p:nvSpPr>
          <p:cNvPr id="19" name="TextBox 18"/>
          <p:cNvSpPr txBox="1"/>
          <p:nvPr/>
        </p:nvSpPr>
        <p:spPr>
          <a:xfrm>
            <a:off x="3503743" y="3573082"/>
            <a:ext cx="22289238" cy="1329558"/>
          </a:xfrm>
          <a:prstGeom prst="rect">
            <a:avLst/>
          </a:prstGeom>
          <a:noFill/>
        </p:spPr>
        <p:txBody>
          <a:bodyPr wrap="square" lIns="219419" tIns="109710" rIns="219419" bIns="109710" rtlCol="0">
            <a:spAutoFit/>
          </a:bodyPr>
          <a:lstStyle/>
          <a:p>
            <a:r>
              <a:rPr lang="en-US" dirty="0"/>
              <a:t>When a curried function is </a:t>
            </a:r>
            <a:r>
              <a:rPr lang="en-US" i="1" dirty="0"/>
              <a:t>partially applied</a:t>
            </a:r>
            <a:r>
              <a:rPr lang="en-US" dirty="0"/>
              <a:t> returns a new curried function that expects the remaining arguments</a:t>
            </a:r>
            <a:endParaRPr lang="en-US" sz="2400" b="1" dirty="0">
              <a:latin typeface="Lato Light"/>
              <a:ea typeface="Open Sans Light" panose="020B0306030504020204" pitchFamily="34" charset="0"/>
              <a:cs typeface="Lato Light"/>
            </a:endParaRPr>
          </a:p>
        </p:txBody>
      </p:sp>
      <p:sp>
        <p:nvSpPr>
          <p:cNvPr id="20" name="Oval 19"/>
          <p:cNvSpPr/>
          <p:nvPr/>
        </p:nvSpPr>
        <p:spPr>
          <a:xfrm>
            <a:off x="3128033" y="4146254"/>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TextBox 21"/>
          <p:cNvSpPr txBox="1"/>
          <p:nvPr/>
        </p:nvSpPr>
        <p:spPr>
          <a:xfrm>
            <a:off x="3503743" y="4999735"/>
            <a:ext cx="22289238" cy="775561"/>
          </a:xfrm>
          <a:prstGeom prst="rect">
            <a:avLst/>
          </a:prstGeom>
          <a:noFill/>
        </p:spPr>
        <p:txBody>
          <a:bodyPr wrap="square" lIns="219419" tIns="109710" rIns="219419" bIns="109710" rtlCol="0">
            <a:spAutoFit/>
          </a:bodyPr>
          <a:lstStyle/>
          <a:p>
            <a:r>
              <a:rPr lang="en-US" dirty="0"/>
              <a:t>When all arguments are supplied, the function is invoked</a:t>
            </a:r>
            <a:endParaRPr lang="en-US" sz="2400" b="1" dirty="0">
              <a:latin typeface="Lato Light"/>
              <a:ea typeface="Open Sans Light" panose="020B0306030504020204" pitchFamily="34" charset="0"/>
              <a:cs typeface="Lato Light"/>
            </a:endParaRPr>
          </a:p>
        </p:txBody>
      </p:sp>
      <p:sp>
        <p:nvSpPr>
          <p:cNvPr id="23" name="Oval 22"/>
          <p:cNvSpPr/>
          <p:nvPr/>
        </p:nvSpPr>
        <p:spPr>
          <a:xfrm>
            <a:off x="3128033" y="5314114"/>
            <a:ext cx="216245" cy="21590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715034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3"/>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4895745" y="4149575"/>
            <a:ext cx="14608450" cy="5416849"/>
          </a:xfrm>
          <a:prstGeom prst="rect">
            <a:avLst/>
          </a:prstGeom>
          <a:noFill/>
        </p:spPr>
        <p:txBody>
          <a:bodyPr wrap="none" lIns="91422" tIns="45711" rIns="91422" bIns="45711" rtlCol="0">
            <a:spAutoFit/>
          </a:bodyPr>
          <a:lstStyle/>
          <a:p>
            <a:pPr algn="ctr"/>
            <a:r>
              <a:rPr lang="es-ES" sz="17300" b="1" dirty="0">
                <a:solidFill>
                  <a:schemeClr val="bg1"/>
                </a:solidFill>
                <a:latin typeface="Arial" panose="020B0604020202020204" pitchFamily="34" charset="0"/>
                <a:cs typeface="Arial" panose="020B0604020202020204" pitchFamily="34" charset="0"/>
              </a:rPr>
              <a:t>Reactive </a:t>
            </a:r>
          </a:p>
          <a:p>
            <a:pPr algn="ctr"/>
            <a:r>
              <a:rPr lang="es-ES" sz="17300" b="1" dirty="0" err="1">
                <a:solidFill>
                  <a:schemeClr val="bg1"/>
                </a:solidFill>
                <a:latin typeface="Arial" panose="020B0604020202020204" pitchFamily="34" charset="0"/>
                <a:cs typeface="Arial" panose="020B0604020202020204" pitchFamily="34" charset="0"/>
              </a:rPr>
              <a:t>Programming</a:t>
            </a: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2725284"/>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0" y="483017"/>
            <a:ext cx="22696543" cy="1323421"/>
          </a:xfrm>
          <a:prstGeom prst="rect">
            <a:avLst/>
          </a:prstGeom>
          <a:noFill/>
        </p:spPr>
        <p:txBody>
          <a:bodyPr wrap="square" lIns="91422" tIns="45711" rIns="91422" bIns="45711" rtlCol="0">
            <a:spAutoFit/>
          </a:bodyPr>
          <a:lstStyle/>
          <a:p>
            <a:pPr algn="ctr"/>
            <a:r>
              <a:rPr lang="es-ES" sz="8000" b="1" dirty="0" err="1">
                <a:solidFill>
                  <a:schemeClr val="tx2"/>
                </a:solidFill>
                <a:latin typeface="Arial" charset="0"/>
                <a:ea typeface="Arial" charset="0"/>
                <a:cs typeface="Arial" charset="0"/>
              </a:rPr>
              <a:t>Limitations</a:t>
            </a:r>
            <a:r>
              <a:rPr lang="es-ES" sz="8000" b="1" dirty="0">
                <a:solidFill>
                  <a:schemeClr val="tx2"/>
                </a:solidFill>
                <a:latin typeface="Arial" charset="0"/>
                <a:ea typeface="Arial" charset="0"/>
                <a:cs typeface="Arial" charset="0"/>
              </a:rPr>
              <a:t> </a:t>
            </a:r>
            <a:r>
              <a:rPr lang="es-ES" sz="8000" b="1" dirty="0" err="1">
                <a:solidFill>
                  <a:schemeClr val="tx2"/>
                </a:solidFill>
                <a:latin typeface="Arial" charset="0"/>
                <a:ea typeface="Arial" charset="0"/>
                <a:cs typeface="Arial" charset="0"/>
              </a:rPr>
              <a:t>before</a:t>
            </a:r>
            <a:r>
              <a:rPr lang="es-ES" sz="8000" b="1" dirty="0">
                <a:solidFill>
                  <a:schemeClr val="tx2"/>
                </a:solidFill>
                <a:latin typeface="Arial" charset="0"/>
                <a:ea typeface="Arial" charset="0"/>
                <a:cs typeface="Arial" charset="0"/>
              </a:rPr>
              <a:t> Reactive </a:t>
            </a:r>
            <a:r>
              <a:rPr lang="es-ES" sz="8000" b="1" dirty="0" err="1">
                <a:solidFill>
                  <a:schemeClr val="tx2"/>
                </a:solidFill>
                <a:latin typeface="Arial" charset="0"/>
                <a:ea typeface="Arial" charset="0"/>
                <a:cs typeface="Arial" charset="0"/>
              </a:rPr>
              <a:t>Programming</a:t>
            </a:r>
            <a:r>
              <a:rPr lang="es-ES" sz="8000" b="1" dirty="0">
                <a:solidFill>
                  <a:schemeClr val="tx2"/>
                </a:solidFill>
                <a:latin typeface="Arial" charset="0"/>
                <a:ea typeface="Arial" charset="0"/>
                <a:cs typeface="Arial" charset="0"/>
              </a:rPr>
              <a:t> (1)</a:t>
            </a:r>
            <a:endParaRPr lang="id-ID" sz="8800" b="1" dirty="0">
              <a:solidFill>
                <a:schemeClr val="tx2"/>
              </a:solidFill>
              <a:latin typeface="Arial" charset="0"/>
              <a:ea typeface="Arial" charset="0"/>
              <a:cs typeface="Arial" charset="0"/>
            </a:endParaRPr>
          </a:p>
        </p:txBody>
      </p:sp>
      <p:sp>
        <p:nvSpPr>
          <p:cNvPr id="16" name="Content Placeholder 2"/>
          <p:cNvSpPr txBox="1">
            <a:spLocks/>
          </p:cNvSpPr>
          <p:nvPr/>
        </p:nvSpPr>
        <p:spPr>
          <a:xfrm>
            <a:off x="1387726" y="2329307"/>
            <a:ext cx="22989924" cy="3139109"/>
          </a:xfrm>
          <a:prstGeom prst="rect">
            <a:avLst/>
          </a:prstGeom>
        </p:spPr>
        <p:txBody>
          <a:bodyPr vert="horz" lIns="243785" tIns="121892" rIns="243785" bIns="121892"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sz="4000" dirty="0">
                <a:solidFill>
                  <a:schemeClr val="tx1"/>
                </a:solidFill>
                <a:latin typeface="Arial" charset="0"/>
                <a:ea typeface="Arial" charset="0"/>
                <a:cs typeface="Arial" charset="0"/>
              </a:rPr>
              <a:t>Frontend programs </a:t>
            </a:r>
            <a:r>
              <a:rPr lang="es-ES" sz="4000" dirty="0" err="1">
                <a:solidFill>
                  <a:schemeClr val="tx1"/>
                </a:solidFill>
                <a:latin typeface="Arial" charset="0"/>
                <a:ea typeface="Arial" charset="0"/>
                <a:cs typeface="Arial" charset="0"/>
              </a:rPr>
              <a:t>fire</a:t>
            </a:r>
            <a:r>
              <a:rPr lang="es-ES" sz="4000" dirty="0">
                <a:solidFill>
                  <a:schemeClr val="tx1"/>
                </a:solidFill>
                <a:latin typeface="Arial" charset="0"/>
                <a:ea typeface="Arial" charset="0"/>
                <a:cs typeface="Arial" charset="0"/>
              </a:rPr>
              <a:t> </a:t>
            </a:r>
            <a:r>
              <a:rPr lang="es-ES" sz="4000" dirty="0" err="1">
                <a:solidFill>
                  <a:schemeClr val="tx1"/>
                </a:solidFill>
                <a:latin typeface="Arial" charset="0"/>
                <a:ea typeface="Arial" charset="0"/>
                <a:cs typeface="Arial" charset="0"/>
              </a:rPr>
              <a:t>thousands</a:t>
            </a:r>
            <a:r>
              <a:rPr lang="es-ES" sz="4000" dirty="0">
                <a:solidFill>
                  <a:schemeClr val="tx1"/>
                </a:solidFill>
                <a:latin typeface="Arial" charset="0"/>
                <a:ea typeface="Arial" charset="0"/>
                <a:cs typeface="Arial" charset="0"/>
              </a:rPr>
              <a:t> of </a:t>
            </a:r>
            <a:r>
              <a:rPr lang="es-ES" sz="4000" dirty="0" err="1">
                <a:solidFill>
                  <a:schemeClr val="tx1"/>
                </a:solidFill>
                <a:latin typeface="Arial" charset="0"/>
                <a:ea typeface="Arial" charset="0"/>
                <a:cs typeface="Arial" charset="0"/>
              </a:rPr>
              <a:t>events</a:t>
            </a:r>
            <a:r>
              <a:rPr lang="en-US" sz="4000" dirty="0">
                <a:solidFill>
                  <a:schemeClr val="tx1"/>
                </a:solidFill>
                <a:latin typeface="Arial" charset="0"/>
                <a:ea typeface="Arial" charset="0"/>
                <a:cs typeface="Arial" charset="0"/>
              </a:rPr>
              <a:t>, which need to be prepared to handle them effectively </a:t>
            </a:r>
          </a:p>
          <a:p>
            <a:pPr>
              <a:lnSpc>
                <a:spcPct val="200000"/>
              </a:lnSpc>
            </a:pPr>
            <a:r>
              <a:rPr lang="en-US" sz="4000" dirty="0">
                <a:solidFill>
                  <a:schemeClr val="tx1"/>
                </a:solidFill>
                <a:latin typeface="Arial" charset="0"/>
                <a:ea typeface="Arial" charset="0"/>
                <a:cs typeface="Arial" charset="0"/>
              </a:rPr>
              <a:t>This creates two important challenges: scalability and latency</a:t>
            </a:r>
          </a:p>
          <a:p>
            <a:pPr>
              <a:lnSpc>
                <a:spcPct val="200000"/>
              </a:lnSpc>
            </a:pPr>
            <a:r>
              <a:rPr lang="en-US" sz="4000" dirty="0">
                <a:solidFill>
                  <a:schemeClr val="tx1"/>
                </a:solidFill>
                <a:latin typeface="Arial" charset="0"/>
                <a:ea typeface="Arial" charset="0"/>
                <a:cs typeface="Arial" charset="0"/>
              </a:rPr>
              <a:t>With events we can get the known 6 plagues of listeners: </a:t>
            </a:r>
          </a:p>
          <a:p>
            <a:pPr lvl="3">
              <a:lnSpc>
                <a:spcPct val="150000"/>
              </a:lnSpc>
            </a:pPr>
            <a:r>
              <a:rPr lang="en-US" sz="3600" dirty="0">
                <a:solidFill>
                  <a:schemeClr val="tx1"/>
                </a:solidFill>
                <a:latin typeface="Arial" charset="0"/>
                <a:ea typeface="Arial" charset="0"/>
                <a:cs typeface="Arial" charset="0"/>
              </a:rPr>
              <a:t>Unpredictable order</a:t>
            </a:r>
          </a:p>
          <a:p>
            <a:pPr lvl="3">
              <a:lnSpc>
                <a:spcPct val="150000"/>
              </a:lnSpc>
            </a:pPr>
            <a:r>
              <a:rPr lang="en-US" sz="3600" dirty="0">
                <a:solidFill>
                  <a:schemeClr val="tx1"/>
                </a:solidFill>
                <a:latin typeface="Arial" charset="0"/>
                <a:ea typeface="Arial" charset="0"/>
                <a:cs typeface="Arial" charset="0"/>
              </a:rPr>
              <a:t>Missed first event</a:t>
            </a:r>
          </a:p>
          <a:p>
            <a:pPr lvl="3">
              <a:lnSpc>
                <a:spcPct val="150000"/>
              </a:lnSpc>
            </a:pPr>
            <a:r>
              <a:rPr lang="en-US" sz="3600" dirty="0">
                <a:solidFill>
                  <a:schemeClr val="tx1"/>
                </a:solidFill>
                <a:latin typeface="Arial" charset="0"/>
                <a:ea typeface="Arial" charset="0"/>
                <a:cs typeface="Arial" charset="0"/>
              </a:rPr>
              <a:t>Messy state</a:t>
            </a:r>
          </a:p>
          <a:p>
            <a:pPr lvl="3">
              <a:lnSpc>
                <a:spcPct val="150000"/>
              </a:lnSpc>
            </a:pPr>
            <a:r>
              <a:rPr lang="en-US" sz="3600" dirty="0">
                <a:solidFill>
                  <a:schemeClr val="tx1"/>
                </a:solidFill>
                <a:latin typeface="Arial" charset="0"/>
                <a:ea typeface="Arial" charset="0"/>
                <a:cs typeface="Arial" charset="0"/>
              </a:rPr>
              <a:t>Threading issues</a:t>
            </a:r>
          </a:p>
          <a:p>
            <a:pPr lvl="3">
              <a:lnSpc>
                <a:spcPct val="150000"/>
              </a:lnSpc>
            </a:pPr>
            <a:r>
              <a:rPr lang="en-US" sz="3600" dirty="0">
                <a:solidFill>
                  <a:schemeClr val="tx1"/>
                </a:solidFill>
                <a:latin typeface="Arial" charset="0"/>
                <a:ea typeface="Arial" charset="0"/>
                <a:cs typeface="Arial" charset="0"/>
              </a:rPr>
              <a:t>Leaking callbacks</a:t>
            </a:r>
          </a:p>
          <a:p>
            <a:pPr lvl="3">
              <a:lnSpc>
                <a:spcPct val="150000"/>
              </a:lnSpc>
            </a:pPr>
            <a:r>
              <a:rPr lang="en-US" sz="3600" dirty="0">
                <a:solidFill>
                  <a:schemeClr val="tx1"/>
                </a:solidFill>
                <a:latin typeface="Arial" charset="0"/>
                <a:ea typeface="Arial" charset="0"/>
                <a:cs typeface="Arial" charset="0"/>
              </a:rPr>
              <a:t>Accidental recursion</a:t>
            </a:r>
          </a:p>
        </p:txBody>
      </p:sp>
    </p:spTree>
    <p:extLst>
      <p:ext uri="{BB962C8B-B14F-4D97-AF65-F5344CB8AC3E}">
        <p14:creationId xmlns:p14="http://schemas.microsoft.com/office/powerpoint/2010/main" val="3371938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0" y="483017"/>
            <a:ext cx="22696543" cy="1323421"/>
          </a:xfrm>
          <a:prstGeom prst="rect">
            <a:avLst/>
          </a:prstGeom>
          <a:noFill/>
        </p:spPr>
        <p:txBody>
          <a:bodyPr wrap="square" lIns="91422" tIns="45711" rIns="91422" bIns="45711" rtlCol="0">
            <a:spAutoFit/>
          </a:bodyPr>
          <a:lstStyle/>
          <a:p>
            <a:pPr algn="ctr"/>
            <a:r>
              <a:rPr lang="es-ES" sz="8000" b="1" dirty="0" err="1">
                <a:solidFill>
                  <a:schemeClr val="tx2"/>
                </a:solidFill>
                <a:latin typeface="Arial" charset="0"/>
                <a:ea typeface="Arial" charset="0"/>
                <a:cs typeface="Arial" charset="0"/>
              </a:rPr>
              <a:t>Limitations</a:t>
            </a:r>
            <a:r>
              <a:rPr lang="es-ES" sz="8000" b="1" dirty="0">
                <a:solidFill>
                  <a:schemeClr val="tx2"/>
                </a:solidFill>
                <a:latin typeface="Arial" charset="0"/>
                <a:ea typeface="Arial" charset="0"/>
                <a:cs typeface="Arial" charset="0"/>
              </a:rPr>
              <a:t> </a:t>
            </a:r>
            <a:r>
              <a:rPr lang="es-ES" sz="8000" b="1" dirty="0" err="1">
                <a:solidFill>
                  <a:schemeClr val="tx2"/>
                </a:solidFill>
                <a:latin typeface="Arial" charset="0"/>
                <a:ea typeface="Arial" charset="0"/>
                <a:cs typeface="Arial" charset="0"/>
              </a:rPr>
              <a:t>before</a:t>
            </a:r>
            <a:r>
              <a:rPr lang="es-ES" sz="8000" b="1" dirty="0">
                <a:solidFill>
                  <a:schemeClr val="tx2"/>
                </a:solidFill>
                <a:latin typeface="Arial" charset="0"/>
                <a:ea typeface="Arial" charset="0"/>
                <a:cs typeface="Arial" charset="0"/>
              </a:rPr>
              <a:t> Reactive </a:t>
            </a:r>
            <a:r>
              <a:rPr lang="es-ES" sz="8000" b="1" dirty="0" err="1">
                <a:solidFill>
                  <a:schemeClr val="tx2"/>
                </a:solidFill>
                <a:latin typeface="Arial" charset="0"/>
                <a:ea typeface="Arial" charset="0"/>
                <a:cs typeface="Arial" charset="0"/>
              </a:rPr>
              <a:t>Programming</a:t>
            </a:r>
            <a:r>
              <a:rPr lang="es-ES" sz="8000" b="1" dirty="0">
                <a:solidFill>
                  <a:schemeClr val="tx2"/>
                </a:solidFill>
                <a:latin typeface="Arial" charset="0"/>
                <a:ea typeface="Arial" charset="0"/>
                <a:cs typeface="Arial" charset="0"/>
              </a:rPr>
              <a:t> (2)</a:t>
            </a:r>
            <a:endParaRPr lang="id-ID" sz="8800" b="1" dirty="0">
              <a:solidFill>
                <a:schemeClr val="tx2"/>
              </a:solidFill>
              <a:latin typeface="Arial" charset="0"/>
              <a:ea typeface="Arial" charset="0"/>
              <a:cs typeface="Arial" charset="0"/>
            </a:endParaRPr>
          </a:p>
        </p:txBody>
      </p:sp>
      <p:sp>
        <p:nvSpPr>
          <p:cNvPr id="16" name="Content Placeholder 2"/>
          <p:cNvSpPr txBox="1">
            <a:spLocks/>
          </p:cNvSpPr>
          <p:nvPr/>
        </p:nvSpPr>
        <p:spPr>
          <a:xfrm>
            <a:off x="3813685" y="1597466"/>
            <a:ext cx="22989924" cy="3139109"/>
          </a:xfrm>
          <a:prstGeom prst="rect">
            <a:avLst/>
          </a:prstGeom>
        </p:spPr>
        <p:txBody>
          <a:bodyPr vert="horz" lIns="243785" tIns="121892" rIns="243785" bIns="121892"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s-ES" sz="4000" dirty="0" err="1">
                <a:solidFill>
                  <a:schemeClr val="tx1"/>
                </a:solidFill>
                <a:latin typeface="Arial" charset="0"/>
                <a:ea typeface="Arial" charset="0"/>
                <a:cs typeface="Arial" charset="0"/>
              </a:rPr>
              <a:t>Blocking</a:t>
            </a:r>
            <a:r>
              <a:rPr lang="es-ES" sz="4000" dirty="0">
                <a:solidFill>
                  <a:schemeClr val="tx1"/>
                </a:solidFill>
                <a:latin typeface="Arial" charset="0"/>
                <a:ea typeface="Arial" charset="0"/>
                <a:cs typeface="Arial" charset="0"/>
              </a:rPr>
              <a:t> </a:t>
            </a:r>
            <a:r>
              <a:rPr lang="es-ES" sz="4000" dirty="0" err="1">
                <a:solidFill>
                  <a:schemeClr val="tx1"/>
                </a:solidFill>
                <a:latin typeface="Arial" charset="0"/>
                <a:ea typeface="Arial" charset="0"/>
                <a:cs typeface="Arial" charset="0"/>
              </a:rPr>
              <a:t>code</a:t>
            </a:r>
            <a:endParaRPr lang="en-US" sz="4000" dirty="0">
              <a:solidFill>
                <a:schemeClr val="tx1"/>
              </a:solidFill>
              <a:latin typeface="Arial" charset="0"/>
              <a:ea typeface="Arial" charset="0"/>
              <a:cs typeface="Arial" charset="0"/>
            </a:endParaRPr>
          </a:p>
          <a:p>
            <a:pPr>
              <a:lnSpc>
                <a:spcPct val="200000"/>
              </a:lnSpc>
            </a:pPr>
            <a:r>
              <a:rPr lang="en-US" sz="4000" dirty="0">
                <a:solidFill>
                  <a:schemeClr val="tx1"/>
                </a:solidFill>
                <a:latin typeface="Arial" charset="0"/>
                <a:ea typeface="Arial" charset="0"/>
                <a:cs typeface="Arial" charset="0"/>
              </a:rPr>
              <a:t>Non-blocking code with callback functions</a:t>
            </a:r>
          </a:p>
          <a:p>
            <a:pPr>
              <a:lnSpc>
                <a:spcPct val="200000"/>
              </a:lnSpc>
            </a:pPr>
            <a:r>
              <a:rPr lang="en-US" sz="4000" b="1" dirty="0">
                <a:solidFill>
                  <a:schemeClr val="tx1"/>
                </a:solidFill>
                <a:latin typeface="Arial" charset="0"/>
                <a:ea typeface="Arial" charset="0"/>
                <a:cs typeface="Arial" charset="0"/>
              </a:rPr>
              <a:t>Callbacks cannot solve the temporal dependency</a:t>
            </a:r>
          </a:p>
          <a:p>
            <a:pPr lvl="2">
              <a:lnSpc>
                <a:spcPct val="200000"/>
              </a:lnSpc>
            </a:pPr>
            <a:r>
              <a:rPr lang="en-US" sz="3700" dirty="0">
                <a:solidFill>
                  <a:schemeClr val="tx1"/>
                </a:solidFill>
                <a:latin typeface="Arial" charset="0"/>
                <a:ea typeface="Arial" charset="0"/>
                <a:cs typeface="Arial" charset="0"/>
              </a:rPr>
              <a:t>Callback Hell</a:t>
            </a:r>
          </a:p>
          <a:p>
            <a:pPr lvl="2">
              <a:lnSpc>
                <a:spcPct val="200000"/>
              </a:lnSpc>
            </a:pPr>
            <a:r>
              <a:rPr lang="en-US" sz="3700" dirty="0">
                <a:solidFill>
                  <a:schemeClr val="tx1"/>
                </a:solidFill>
                <a:latin typeface="Arial" charset="0"/>
                <a:ea typeface="Arial" charset="0"/>
                <a:cs typeface="Arial" charset="0"/>
              </a:rPr>
              <a:t>Alternatives?</a:t>
            </a:r>
          </a:p>
          <a:p>
            <a:pPr lvl="3">
              <a:lnSpc>
                <a:spcPct val="200000"/>
              </a:lnSpc>
            </a:pPr>
            <a:r>
              <a:rPr lang="en-US" sz="3650" dirty="0">
                <a:solidFill>
                  <a:schemeClr val="tx1"/>
                </a:solidFill>
                <a:latin typeface="Arial" charset="0"/>
                <a:ea typeface="Arial" charset="0"/>
                <a:cs typeface="Arial" charset="0"/>
              </a:rPr>
              <a:t>Event emitters: memory leaks </a:t>
            </a:r>
          </a:p>
          <a:p>
            <a:pPr lvl="3">
              <a:lnSpc>
                <a:spcPct val="200000"/>
              </a:lnSpc>
            </a:pPr>
            <a:r>
              <a:rPr lang="en-US" sz="3650" dirty="0">
                <a:solidFill>
                  <a:schemeClr val="tx1"/>
                </a:solidFill>
                <a:latin typeface="Arial" charset="0"/>
                <a:ea typeface="Arial" charset="0"/>
                <a:cs typeface="Arial" charset="0"/>
              </a:rPr>
              <a:t>Promises:</a:t>
            </a:r>
          </a:p>
          <a:p>
            <a:pPr lvl="4">
              <a:lnSpc>
                <a:spcPct val="150000"/>
              </a:lnSpc>
            </a:pPr>
            <a:r>
              <a:rPr lang="en-US" sz="3650" dirty="0">
                <a:solidFill>
                  <a:schemeClr val="tx1"/>
                </a:solidFill>
                <a:latin typeface="Arial" charset="0"/>
                <a:ea typeface="Arial" charset="0"/>
                <a:cs typeface="Arial" charset="0"/>
              </a:rPr>
              <a:t>Cannot handle more than one result</a:t>
            </a:r>
          </a:p>
          <a:p>
            <a:pPr lvl="4">
              <a:lnSpc>
                <a:spcPct val="150000"/>
              </a:lnSpc>
            </a:pPr>
            <a:r>
              <a:rPr lang="en-US" sz="3650" dirty="0">
                <a:solidFill>
                  <a:schemeClr val="tx1"/>
                </a:solidFill>
                <a:latin typeface="Arial" charset="0"/>
                <a:ea typeface="Arial" charset="0"/>
                <a:cs typeface="Arial" charset="0"/>
              </a:rPr>
              <a:t>Cannot retry from failure</a:t>
            </a:r>
          </a:p>
          <a:p>
            <a:pPr lvl="4">
              <a:lnSpc>
                <a:spcPct val="150000"/>
              </a:lnSpc>
            </a:pPr>
            <a:r>
              <a:rPr lang="en-US" sz="3650" dirty="0">
                <a:solidFill>
                  <a:schemeClr val="tx1"/>
                </a:solidFill>
                <a:latin typeface="Arial" charset="0"/>
                <a:ea typeface="Arial" charset="0"/>
                <a:cs typeface="Arial" charset="0"/>
              </a:rPr>
              <a:t>Cannot be cancelled</a:t>
            </a:r>
            <a:endParaRPr lang="en-US" sz="3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137701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733605" y="483017"/>
            <a:ext cx="20962938" cy="1446532"/>
          </a:xfrm>
          <a:prstGeom prst="rect">
            <a:avLst/>
          </a:prstGeom>
          <a:noFill/>
        </p:spPr>
        <p:txBody>
          <a:bodyPr wrap="square" lIns="91422" tIns="45711" rIns="91422" bIns="45711" rtlCol="0">
            <a:spAutoFit/>
          </a:bodyPr>
          <a:lstStyle/>
          <a:p>
            <a:pPr algn="ctr"/>
            <a:r>
              <a:rPr lang="es-ES" sz="8800" b="1" dirty="0">
                <a:solidFill>
                  <a:schemeClr val="tx2"/>
                </a:solidFill>
                <a:latin typeface="Arial" charset="0"/>
                <a:ea typeface="Arial" charset="0"/>
                <a:cs typeface="Arial" charset="0"/>
              </a:rPr>
              <a:t>Reactive </a:t>
            </a:r>
            <a:r>
              <a:rPr lang="es-ES" sz="8800" b="1" dirty="0" err="1">
                <a:solidFill>
                  <a:schemeClr val="tx2"/>
                </a:solidFill>
                <a:latin typeface="Arial" charset="0"/>
                <a:ea typeface="Arial" charset="0"/>
                <a:cs typeface="Arial" charset="0"/>
              </a:rPr>
              <a:t>Programming</a:t>
            </a:r>
            <a:endParaRPr lang="id-ID" sz="8800" b="1" dirty="0">
              <a:solidFill>
                <a:schemeClr val="tx2"/>
              </a:solidFill>
              <a:latin typeface="Arial" charset="0"/>
              <a:ea typeface="Arial" charset="0"/>
              <a:cs typeface="Arial" charset="0"/>
            </a:endParaRPr>
          </a:p>
        </p:txBody>
      </p:sp>
      <p:sp>
        <p:nvSpPr>
          <p:cNvPr id="39" name="TextBox 38"/>
          <p:cNvSpPr txBox="1"/>
          <p:nvPr/>
        </p:nvSpPr>
        <p:spPr>
          <a:xfrm>
            <a:off x="3827817" y="2157371"/>
            <a:ext cx="19032183" cy="960227"/>
          </a:xfrm>
          <a:prstGeom prst="rect">
            <a:avLst/>
          </a:prstGeom>
          <a:noFill/>
        </p:spPr>
        <p:txBody>
          <a:bodyPr wrap="square" lIns="219419" tIns="109710" rIns="219419" bIns="109710" rtlCol="0">
            <a:spAutoFit/>
          </a:bodyPr>
          <a:lstStyle/>
          <a:p>
            <a:r>
              <a:rPr lang="en-US" sz="4800" b="1" dirty="0">
                <a:solidFill>
                  <a:srgbClr val="1EA185"/>
                </a:solidFill>
                <a:latin typeface="Arial" charset="0"/>
                <a:ea typeface="Arial" charset="0"/>
                <a:cs typeface="Arial" charset="0"/>
              </a:rPr>
              <a:t>Resolve all problems described above and more: </a:t>
            </a:r>
            <a:endParaRPr lang="en-US" b="1" dirty="0">
              <a:solidFill>
                <a:srgbClr val="1EA185"/>
              </a:solidFill>
              <a:latin typeface="Arial" charset="0"/>
              <a:ea typeface="Arial" charset="0"/>
              <a:cs typeface="Arial" charset="0"/>
            </a:endParaRPr>
          </a:p>
        </p:txBody>
      </p:sp>
      <p:grpSp>
        <p:nvGrpSpPr>
          <p:cNvPr id="2" name="Group 1"/>
          <p:cNvGrpSpPr/>
          <p:nvPr/>
        </p:nvGrpSpPr>
        <p:grpSpPr>
          <a:xfrm>
            <a:off x="2088000" y="3117704"/>
            <a:ext cx="20999874" cy="714005"/>
            <a:chOff x="3377776" y="3306566"/>
            <a:chExt cx="20999874" cy="714005"/>
          </a:xfrm>
        </p:grpSpPr>
        <p:sp>
          <p:nvSpPr>
            <p:cNvPr id="24" name="Oval 23"/>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25" name="TextBox 24"/>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b="1" dirty="0" err="1">
                  <a:latin typeface="Arial" charset="0"/>
                  <a:ea typeface="Arial" charset="0"/>
                  <a:cs typeface="Arial" charset="0"/>
                </a:rPr>
                <a:t>Focuses</a:t>
              </a:r>
              <a:r>
                <a:rPr lang="es-ES" sz="3200" dirty="0">
                  <a:latin typeface="Arial" charset="0"/>
                  <a:ea typeface="Arial" charset="0"/>
                  <a:cs typeface="Arial" charset="0"/>
                </a:rPr>
                <a:t> </a:t>
              </a:r>
              <a:r>
                <a:rPr lang="es-ES" sz="3200" dirty="0" err="1">
                  <a:latin typeface="Arial" charset="0"/>
                  <a:ea typeface="Arial" charset="0"/>
                  <a:cs typeface="Arial" charset="0"/>
                </a:rPr>
                <a:t>on</a:t>
              </a:r>
              <a:r>
                <a:rPr lang="es-ES" sz="3200" dirty="0">
                  <a:latin typeface="Arial" charset="0"/>
                  <a:ea typeface="Arial" charset="0"/>
                  <a:cs typeface="Arial" charset="0"/>
                </a:rPr>
                <a:t> </a:t>
              </a:r>
              <a:r>
                <a:rPr lang="es-ES" sz="3200" b="1" dirty="0" err="1">
                  <a:latin typeface="Arial" charset="0"/>
                  <a:ea typeface="Arial" charset="0"/>
                  <a:cs typeface="Arial" charset="0"/>
                </a:rPr>
                <a:t>propagating</a:t>
              </a:r>
              <a:r>
                <a:rPr lang="es-ES" sz="3200" dirty="0">
                  <a:latin typeface="Arial" charset="0"/>
                  <a:ea typeface="Arial" charset="0"/>
                  <a:cs typeface="Arial" charset="0"/>
                </a:rPr>
                <a:t> </a:t>
              </a:r>
              <a:r>
                <a:rPr lang="es-ES" sz="3200" b="1" dirty="0" err="1">
                  <a:latin typeface="Arial" charset="0"/>
                  <a:ea typeface="Arial" charset="0"/>
                  <a:cs typeface="Arial" charset="0"/>
                </a:rPr>
                <a:t>changes</a:t>
              </a:r>
              <a:r>
                <a:rPr lang="es-ES" sz="3200" dirty="0">
                  <a:latin typeface="Arial" charset="0"/>
                  <a:ea typeface="Arial" charset="0"/>
                  <a:cs typeface="Arial" charset="0"/>
                </a:rPr>
                <a:t> </a:t>
              </a:r>
              <a:r>
                <a:rPr lang="es-ES" sz="3200" b="1" dirty="0" err="1">
                  <a:latin typeface="Arial" charset="0"/>
                  <a:ea typeface="Arial" charset="0"/>
                  <a:cs typeface="Arial" charset="0"/>
                </a:rPr>
                <a:t>without</a:t>
              </a:r>
              <a:r>
                <a:rPr lang="es-ES" sz="3200" dirty="0">
                  <a:latin typeface="Arial" charset="0"/>
                  <a:ea typeface="Arial" charset="0"/>
                  <a:cs typeface="Arial" charset="0"/>
                </a:rPr>
                <a:t> </a:t>
              </a:r>
              <a:r>
                <a:rPr lang="es-ES" sz="3200" dirty="0" err="1">
                  <a:latin typeface="Arial" charset="0"/>
                  <a:ea typeface="Arial" charset="0"/>
                  <a:cs typeface="Arial" charset="0"/>
                </a:rPr>
                <a:t>having</a:t>
              </a:r>
              <a:r>
                <a:rPr lang="es-ES" sz="3200" dirty="0">
                  <a:latin typeface="Arial" charset="0"/>
                  <a:ea typeface="Arial" charset="0"/>
                  <a:cs typeface="Arial" charset="0"/>
                </a:rPr>
                <a:t> to </a:t>
              </a:r>
              <a:r>
                <a:rPr lang="es-ES" sz="3200" b="1" dirty="0" err="1">
                  <a:latin typeface="Arial" charset="0"/>
                  <a:ea typeface="Arial" charset="0"/>
                  <a:cs typeface="Arial" charset="0"/>
                </a:rPr>
                <a:t>explecity</a:t>
              </a:r>
              <a:r>
                <a:rPr lang="es-ES" sz="3200" dirty="0">
                  <a:latin typeface="Arial" charset="0"/>
                  <a:ea typeface="Arial" charset="0"/>
                  <a:cs typeface="Arial" charset="0"/>
                </a:rPr>
                <a:t> </a:t>
              </a:r>
              <a:r>
                <a:rPr lang="es-ES" sz="3200" b="1" dirty="0" err="1">
                  <a:latin typeface="Arial" charset="0"/>
                  <a:ea typeface="Arial" charset="0"/>
                  <a:cs typeface="Arial" charset="0"/>
                </a:rPr>
                <a:t>how</a:t>
              </a:r>
              <a:r>
                <a:rPr lang="es-ES" sz="3200" dirty="0">
                  <a:latin typeface="Arial" charset="0"/>
                  <a:ea typeface="Arial" charset="0"/>
                  <a:cs typeface="Arial" charset="0"/>
                </a:rPr>
                <a:t> </a:t>
              </a:r>
              <a:r>
                <a:rPr lang="es-ES" sz="3200" dirty="0" err="1">
                  <a:latin typeface="Arial" charset="0"/>
                  <a:ea typeface="Arial" charset="0"/>
                  <a:cs typeface="Arial" charset="0"/>
                </a:rPr>
                <a:t>the</a:t>
              </a:r>
              <a:r>
                <a:rPr lang="es-ES" sz="3200" dirty="0">
                  <a:latin typeface="Arial" charset="0"/>
                  <a:ea typeface="Arial" charset="0"/>
                  <a:cs typeface="Arial" charset="0"/>
                </a:rPr>
                <a:t> </a:t>
              </a:r>
              <a:r>
                <a:rPr lang="es-ES" sz="3200" b="1" dirty="0" err="1">
                  <a:latin typeface="Arial" charset="0"/>
                  <a:ea typeface="Arial" charset="0"/>
                  <a:cs typeface="Arial" charset="0"/>
                </a:rPr>
                <a:t>propagation</a:t>
              </a:r>
              <a:r>
                <a:rPr lang="es-ES" sz="3200" dirty="0">
                  <a:latin typeface="Arial" charset="0"/>
                  <a:ea typeface="Arial" charset="0"/>
                  <a:cs typeface="Arial" charset="0"/>
                </a:rPr>
                <a:t> </a:t>
              </a:r>
              <a:r>
                <a:rPr lang="es-ES" sz="3200" b="1" dirty="0" err="1">
                  <a:latin typeface="Arial" charset="0"/>
                  <a:ea typeface="Arial" charset="0"/>
                  <a:cs typeface="Arial" charset="0"/>
                </a:rPr>
                <a:t>happens</a:t>
              </a:r>
              <a:endParaRPr lang="es-ES" sz="3200" b="1" dirty="0">
                <a:latin typeface="Arial" charset="0"/>
                <a:ea typeface="Arial" charset="0"/>
                <a:cs typeface="Arial" charset="0"/>
              </a:endParaRPr>
            </a:p>
          </p:txBody>
        </p:sp>
      </p:grpSp>
      <p:grpSp>
        <p:nvGrpSpPr>
          <p:cNvPr id="26" name="Group 25"/>
          <p:cNvGrpSpPr/>
          <p:nvPr/>
        </p:nvGrpSpPr>
        <p:grpSpPr>
          <a:xfrm>
            <a:off x="2088000" y="4133163"/>
            <a:ext cx="20999874" cy="714005"/>
            <a:chOff x="3377776" y="3306566"/>
            <a:chExt cx="20999874" cy="714005"/>
          </a:xfrm>
        </p:grpSpPr>
        <p:sp>
          <p:nvSpPr>
            <p:cNvPr id="27" name="Oval 26"/>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28" name="TextBox 27"/>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b="1" dirty="0" err="1">
                  <a:latin typeface="Arial" charset="0"/>
                  <a:ea typeface="Arial" charset="0"/>
                  <a:cs typeface="Arial" charset="0"/>
                </a:rPr>
                <a:t>Event-based</a:t>
              </a:r>
              <a:endParaRPr lang="es-ES" sz="3200" b="1" dirty="0">
                <a:latin typeface="Arial" charset="0"/>
                <a:ea typeface="Arial" charset="0"/>
                <a:cs typeface="Arial" charset="0"/>
              </a:endParaRPr>
            </a:p>
          </p:txBody>
        </p:sp>
      </p:grpSp>
      <p:grpSp>
        <p:nvGrpSpPr>
          <p:cNvPr id="29" name="Group 28"/>
          <p:cNvGrpSpPr/>
          <p:nvPr/>
        </p:nvGrpSpPr>
        <p:grpSpPr>
          <a:xfrm>
            <a:off x="2088000" y="5204277"/>
            <a:ext cx="20999874" cy="714005"/>
            <a:chOff x="3377776" y="3306566"/>
            <a:chExt cx="20999874" cy="714005"/>
          </a:xfrm>
        </p:grpSpPr>
        <p:sp>
          <p:nvSpPr>
            <p:cNvPr id="30" name="Oval 29"/>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31" name="TextBox 30"/>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dirty="0" err="1">
                  <a:latin typeface="Arial" charset="0"/>
                  <a:ea typeface="Arial" charset="0"/>
                  <a:cs typeface="Arial" charset="0"/>
                </a:rPr>
                <a:t>Acts</a:t>
              </a:r>
              <a:r>
                <a:rPr lang="es-ES" sz="3200" dirty="0">
                  <a:latin typeface="Arial" charset="0"/>
                  <a:ea typeface="Arial" charset="0"/>
                  <a:cs typeface="Arial" charset="0"/>
                </a:rPr>
                <a:t> in </a:t>
              </a:r>
              <a:r>
                <a:rPr lang="es-ES" sz="3200" b="1" dirty="0">
                  <a:latin typeface="Arial" charset="0"/>
                  <a:ea typeface="Arial" charset="0"/>
                  <a:cs typeface="Arial" charset="0"/>
                </a:rPr>
                <a:t>response to input</a:t>
              </a:r>
            </a:p>
          </p:txBody>
        </p:sp>
      </p:grpSp>
      <p:grpSp>
        <p:nvGrpSpPr>
          <p:cNvPr id="32" name="Group 31"/>
          <p:cNvGrpSpPr/>
          <p:nvPr/>
        </p:nvGrpSpPr>
        <p:grpSpPr>
          <a:xfrm>
            <a:off x="2088000" y="6356182"/>
            <a:ext cx="20999874" cy="714005"/>
            <a:chOff x="3377776" y="3306566"/>
            <a:chExt cx="20999874" cy="714005"/>
          </a:xfrm>
        </p:grpSpPr>
        <p:sp>
          <p:nvSpPr>
            <p:cNvPr id="33" name="Oval 32"/>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34" name="TextBox 33"/>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dirty="0" err="1">
                  <a:latin typeface="Arial" charset="0"/>
                  <a:ea typeface="Arial" charset="0"/>
                  <a:cs typeface="Arial" charset="0"/>
                </a:rPr>
                <a:t>All</a:t>
              </a:r>
              <a:r>
                <a:rPr lang="es-ES" sz="3200" dirty="0">
                  <a:latin typeface="Arial" charset="0"/>
                  <a:ea typeface="Arial" charset="0"/>
                  <a:cs typeface="Arial" charset="0"/>
                </a:rPr>
                <a:t> </a:t>
              </a:r>
              <a:r>
                <a:rPr lang="es-ES" sz="3200" dirty="0" err="1">
                  <a:latin typeface="Arial" charset="0"/>
                  <a:ea typeface="Arial" charset="0"/>
                  <a:cs typeface="Arial" charset="0"/>
                </a:rPr>
                <a:t>is</a:t>
              </a:r>
              <a:r>
                <a:rPr lang="es-ES" sz="3200" dirty="0">
                  <a:latin typeface="Arial" charset="0"/>
                  <a:ea typeface="Arial" charset="0"/>
                  <a:cs typeface="Arial" charset="0"/>
                </a:rPr>
                <a:t> </a:t>
              </a:r>
              <a:r>
                <a:rPr lang="es-ES" sz="3200" dirty="0" err="1">
                  <a:latin typeface="Arial" charset="0"/>
                  <a:ea typeface="Arial" charset="0"/>
                  <a:cs typeface="Arial" charset="0"/>
                </a:rPr>
                <a:t>viewed</a:t>
              </a:r>
              <a:r>
                <a:rPr lang="es-ES" sz="3200" dirty="0">
                  <a:latin typeface="Arial" charset="0"/>
                  <a:ea typeface="Arial" charset="0"/>
                  <a:cs typeface="Arial" charset="0"/>
                </a:rPr>
                <a:t> as a </a:t>
              </a:r>
              <a:r>
                <a:rPr lang="es-ES" sz="3200" b="1" dirty="0" err="1">
                  <a:latin typeface="Arial" charset="0"/>
                  <a:ea typeface="Arial" charset="0"/>
                  <a:cs typeface="Arial" charset="0"/>
                </a:rPr>
                <a:t>flow</a:t>
              </a:r>
              <a:r>
                <a:rPr lang="es-ES" sz="3200" b="1" dirty="0">
                  <a:latin typeface="Arial" charset="0"/>
                  <a:ea typeface="Arial" charset="0"/>
                  <a:cs typeface="Arial" charset="0"/>
                </a:rPr>
                <a:t> of data</a:t>
              </a:r>
              <a:r>
                <a:rPr lang="es-ES" sz="3200" dirty="0">
                  <a:latin typeface="Arial" charset="0"/>
                  <a:ea typeface="Arial" charset="0"/>
                  <a:cs typeface="Arial" charset="0"/>
                </a:rPr>
                <a:t>, </a:t>
              </a:r>
              <a:r>
                <a:rPr lang="es-ES" sz="3200" dirty="0" err="1">
                  <a:latin typeface="Arial" charset="0"/>
                  <a:ea typeface="Arial" charset="0"/>
                  <a:cs typeface="Arial" charset="0"/>
                </a:rPr>
                <a:t>instead</a:t>
              </a:r>
              <a:r>
                <a:rPr lang="es-ES" sz="3200" dirty="0">
                  <a:latin typeface="Arial" charset="0"/>
                  <a:ea typeface="Arial" charset="0"/>
                  <a:cs typeface="Arial" charset="0"/>
                </a:rPr>
                <a:t> of </a:t>
              </a:r>
              <a:r>
                <a:rPr lang="es-ES" sz="3200" dirty="0" err="1">
                  <a:latin typeface="Arial" charset="0"/>
                  <a:ea typeface="Arial" charset="0"/>
                  <a:cs typeface="Arial" charset="0"/>
                </a:rPr>
                <a:t>the</a:t>
              </a:r>
              <a:r>
                <a:rPr lang="es-ES" sz="3200" dirty="0">
                  <a:latin typeface="Arial" charset="0"/>
                  <a:ea typeface="Arial" charset="0"/>
                  <a:cs typeface="Arial" charset="0"/>
                </a:rPr>
                <a:t> </a:t>
              </a:r>
              <a:r>
                <a:rPr lang="es-ES" sz="3200" dirty="0" err="1">
                  <a:latin typeface="Arial" charset="0"/>
                  <a:ea typeface="Arial" charset="0"/>
                  <a:cs typeface="Arial" charset="0"/>
                </a:rPr>
                <a:t>traditional</a:t>
              </a:r>
              <a:r>
                <a:rPr lang="es-ES" sz="3200" dirty="0">
                  <a:latin typeface="Arial" charset="0"/>
                  <a:ea typeface="Arial" charset="0"/>
                  <a:cs typeface="Arial" charset="0"/>
                </a:rPr>
                <a:t> </a:t>
              </a:r>
              <a:r>
                <a:rPr lang="es-ES" sz="3200" dirty="0" err="1">
                  <a:latin typeface="Arial" charset="0"/>
                  <a:ea typeface="Arial" charset="0"/>
                  <a:cs typeface="Arial" charset="0"/>
                </a:rPr>
                <a:t>flow</a:t>
              </a:r>
              <a:r>
                <a:rPr lang="es-ES" sz="3200" dirty="0">
                  <a:latin typeface="Arial" charset="0"/>
                  <a:ea typeface="Arial" charset="0"/>
                  <a:cs typeface="Arial" charset="0"/>
                </a:rPr>
                <a:t> control</a:t>
              </a:r>
              <a:endParaRPr lang="es-ES" sz="3200" b="1" dirty="0">
                <a:latin typeface="Arial" charset="0"/>
                <a:ea typeface="Arial" charset="0"/>
                <a:cs typeface="Arial" charset="0"/>
              </a:endParaRPr>
            </a:p>
          </p:txBody>
        </p:sp>
      </p:grpSp>
      <p:grpSp>
        <p:nvGrpSpPr>
          <p:cNvPr id="35" name="Group 34"/>
          <p:cNvGrpSpPr/>
          <p:nvPr/>
        </p:nvGrpSpPr>
        <p:grpSpPr>
          <a:xfrm>
            <a:off x="2088000" y="7483345"/>
            <a:ext cx="20999874" cy="714005"/>
            <a:chOff x="3377776" y="3306566"/>
            <a:chExt cx="20999874" cy="714005"/>
          </a:xfrm>
        </p:grpSpPr>
        <p:sp>
          <p:nvSpPr>
            <p:cNvPr id="36" name="Oval 35"/>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37" name="TextBox 36"/>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b="1" dirty="0" err="1">
                  <a:latin typeface="Arial" charset="0"/>
                  <a:ea typeface="Arial" charset="0"/>
                  <a:cs typeface="Arial" charset="0"/>
                </a:rPr>
                <a:t>Everything</a:t>
              </a:r>
              <a:r>
                <a:rPr lang="es-ES" sz="3200" dirty="0">
                  <a:latin typeface="Arial" charset="0"/>
                  <a:ea typeface="Arial" charset="0"/>
                  <a:cs typeface="Arial" charset="0"/>
                </a:rPr>
                <a:t> </a:t>
              </a:r>
              <a:r>
                <a:rPr lang="es-ES" sz="3200" dirty="0" err="1">
                  <a:latin typeface="Arial" charset="0"/>
                  <a:ea typeface="Arial" charset="0"/>
                  <a:cs typeface="Arial" charset="0"/>
                </a:rPr>
                <a:t>is</a:t>
              </a:r>
              <a:r>
                <a:rPr lang="es-ES" sz="3200" dirty="0">
                  <a:latin typeface="Arial" charset="0"/>
                  <a:ea typeface="Arial" charset="0"/>
                  <a:cs typeface="Arial" charset="0"/>
                </a:rPr>
                <a:t> a </a:t>
              </a:r>
              <a:r>
                <a:rPr lang="es-ES" sz="3200" dirty="0" err="1">
                  <a:latin typeface="Arial" charset="0"/>
                  <a:ea typeface="Arial" charset="0"/>
                  <a:cs typeface="Arial" charset="0"/>
                </a:rPr>
                <a:t>stream</a:t>
              </a:r>
              <a:endParaRPr lang="es-ES" sz="3200" b="1" dirty="0">
                <a:latin typeface="Arial" charset="0"/>
                <a:ea typeface="Arial" charset="0"/>
                <a:cs typeface="Arial" charset="0"/>
              </a:endParaRPr>
            </a:p>
          </p:txBody>
        </p:sp>
      </p:grpSp>
      <p:grpSp>
        <p:nvGrpSpPr>
          <p:cNvPr id="38" name="Group 37"/>
          <p:cNvGrpSpPr/>
          <p:nvPr/>
        </p:nvGrpSpPr>
        <p:grpSpPr>
          <a:xfrm>
            <a:off x="2088000" y="8527684"/>
            <a:ext cx="20999874" cy="714005"/>
            <a:chOff x="3377776" y="3306566"/>
            <a:chExt cx="20999874" cy="714005"/>
          </a:xfrm>
        </p:grpSpPr>
        <p:sp>
          <p:nvSpPr>
            <p:cNvPr id="47" name="Oval 46"/>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48" name="TextBox 47"/>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n-US" sz="3200" dirty="0">
                  <a:latin typeface="Arial" charset="0"/>
                  <a:ea typeface="Arial" charset="0"/>
                  <a:cs typeface="Arial" charset="0"/>
                </a:rPr>
                <a:t>Abstracts out the notion of </a:t>
              </a:r>
              <a:r>
                <a:rPr lang="en-US" sz="3200" b="1" dirty="0">
                  <a:latin typeface="Arial" charset="0"/>
                  <a:ea typeface="Arial" charset="0"/>
                  <a:cs typeface="Arial" charset="0"/>
                </a:rPr>
                <a:t>latency</a:t>
              </a:r>
              <a:r>
                <a:rPr lang="en-US" sz="3200" dirty="0">
                  <a:latin typeface="Arial" charset="0"/>
                  <a:ea typeface="Arial" charset="0"/>
                  <a:cs typeface="Arial" charset="0"/>
                </a:rPr>
                <a:t> </a:t>
              </a:r>
              <a:r>
                <a:rPr lang="en-US" sz="3200" b="1" dirty="0">
                  <a:latin typeface="Arial" charset="0"/>
                  <a:ea typeface="Arial" charset="0"/>
                  <a:cs typeface="Arial" charset="0"/>
                </a:rPr>
                <a:t>away</a:t>
              </a:r>
              <a:endParaRPr lang="en-US" sz="2000" b="1" dirty="0">
                <a:latin typeface="Arial" charset="0"/>
                <a:ea typeface="Arial" charset="0"/>
                <a:cs typeface="Arial" charset="0"/>
              </a:endParaRPr>
            </a:p>
          </p:txBody>
        </p:sp>
      </p:grpSp>
      <p:grpSp>
        <p:nvGrpSpPr>
          <p:cNvPr id="49" name="Group 48"/>
          <p:cNvGrpSpPr/>
          <p:nvPr/>
        </p:nvGrpSpPr>
        <p:grpSpPr>
          <a:xfrm>
            <a:off x="2088000" y="9517316"/>
            <a:ext cx="20999874" cy="714005"/>
            <a:chOff x="3377776" y="3306566"/>
            <a:chExt cx="20999874" cy="714005"/>
          </a:xfrm>
        </p:grpSpPr>
        <p:sp>
          <p:nvSpPr>
            <p:cNvPr id="54" name="Oval 53"/>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55" name="TextBox 54"/>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dirty="0" err="1">
                  <a:latin typeface="Arial" charset="0"/>
                  <a:ea typeface="Arial" charset="0"/>
                  <a:cs typeface="Arial" charset="0"/>
                </a:rPr>
                <a:t>Allow</a:t>
              </a:r>
              <a:r>
                <a:rPr lang="es-ES" sz="3200" dirty="0">
                  <a:latin typeface="Arial" charset="0"/>
                  <a:ea typeface="Arial" charset="0"/>
                  <a:cs typeface="Arial" charset="0"/>
                </a:rPr>
                <a:t> </a:t>
              </a:r>
              <a:r>
                <a:rPr lang="es-ES" sz="3200" dirty="0" err="1">
                  <a:latin typeface="Arial" charset="0"/>
                  <a:ea typeface="Arial" charset="0"/>
                  <a:cs typeface="Arial" charset="0"/>
                </a:rPr>
                <a:t>us</a:t>
              </a:r>
              <a:r>
                <a:rPr lang="es-ES" sz="3200" dirty="0">
                  <a:latin typeface="Arial" charset="0"/>
                  <a:ea typeface="Arial" charset="0"/>
                  <a:cs typeface="Arial" charset="0"/>
                </a:rPr>
                <a:t> to </a:t>
              </a:r>
              <a:r>
                <a:rPr lang="es-ES" sz="3200" dirty="0" err="1">
                  <a:latin typeface="Arial" charset="0"/>
                  <a:ea typeface="Arial" charset="0"/>
                  <a:cs typeface="Arial" charset="0"/>
                </a:rPr>
                <a:t>model</a:t>
              </a:r>
              <a:r>
                <a:rPr lang="es-ES" sz="3200" dirty="0">
                  <a:latin typeface="Arial" charset="0"/>
                  <a:ea typeface="Arial" charset="0"/>
                  <a:cs typeface="Arial" charset="0"/>
                </a:rPr>
                <a:t> </a:t>
              </a:r>
              <a:r>
                <a:rPr lang="en-US" sz="3200" dirty="0">
                  <a:latin typeface="Arial" charset="0"/>
                  <a:ea typeface="Arial" charset="0"/>
                  <a:cs typeface="Arial" charset="0"/>
                </a:rPr>
                <a:t>our solutions using a </a:t>
              </a:r>
              <a:r>
                <a:rPr lang="en-US" sz="3200" b="1" dirty="0">
                  <a:latin typeface="Arial" charset="0"/>
                  <a:ea typeface="Arial" charset="0"/>
                  <a:cs typeface="Arial" charset="0"/>
                </a:rPr>
                <a:t>linear sequence of steps</a:t>
              </a:r>
              <a:endParaRPr lang="es-ES" sz="3200" b="1" dirty="0">
                <a:latin typeface="Arial" charset="0"/>
                <a:ea typeface="Arial" charset="0"/>
                <a:cs typeface="Arial" charset="0"/>
              </a:endParaRPr>
            </a:p>
          </p:txBody>
        </p:sp>
      </p:grpSp>
      <p:grpSp>
        <p:nvGrpSpPr>
          <p:cNvPr id="56" name="Group 55"/>
          <p:cNvGrpSpPr/>
          <p:nvPr/>
        </p:nvGrpSpPr>
        <p:grpSpPr>
          <a:xfrm>
            <a:off x="2088000" y="10660483"/>
            <a:ext cx="20999874" cy="714005"/>
            <a:chOff x="3377776" y="3306566"/>
            <a:chExt cx="20999874" cy="714005"/>
          </a:xfrm>
        </p:grpSpPr>
        <p:sp>
          <p:nvSpPr>
            <p:cNvPr id="57" name="Oval 56"/>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58" name="TextBox 57"/>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n-US" sz="3200" dirty="0">
                  <a:latin typeface="Arial" charset="0"/>
                  <a:ea typeface="Arial" charset="0"/>
                  <a:cs typeface="Arial" charset="0"/>
                </a:rPr>
                <a:t>Powerful </a:t>
              </a:r>
              <a:r>
                <a:rPr lang="en-US" sz="3200" b="1" dirty="0">
                  <a:latin typeface="Arial" charset="0"/>
                  <a:ea typeface="Arial" charset="0"/>
                  <a:cs typeface="Arial" charset="0"/>
                </a:rPr>
                <a:t>composition</a:t>
              </a:r>
              <a:r>
                <a:rPr lang="en-US" sz="3200" dirty="0">
                  <a:latin typeface="Arial" charset="0"/>
                  <a:ea typeface="Arial" charset="0"/>
                  <a:cs typeface="Arial" charset="0"/>
                </a:rPr>
                <a:t> and </a:t>
              </a:r>
              <a:r>
                <a:rPr lang="en-US" sz="3200" b="1" dirty="0">
                  <a:latin typeface="Arial" charset="0"/>
                  <a:ea typeface="Arial" charset="0"/>
                  <a:cs typeface="Arial" charset="0"/>
                </a:rPr>
                <a:t>aggregation</a:t>
              </a:r>
              <a:r>
                <a:rPr lang="en-US" sz="3200" dirty="0">
                  <a:latin typeface="Arial" charset="0"/>
                  <a:ea typeface="Arial" charset="0"/>
                  <a:cs typeface="Arial" charset="0"/>
                </a:rPr>
                <a:t> </a:t>
              </a:r>
              <a:r>
                <a:rPr lang="en-US" sz="3200" b="1" dirty="0">
                  <a:latin typeface="Arial" charset="0"/>
                  <a:ea typeface="Arial" charset="0"/>
                  <a:cs typeface="Arial" charset="0"/>
                </a:rPr>
                <a:t>of</a:t>
              </a:r>
              <a:r>
                <a:rPr lang="en-US" sz="3200" dirty="0">
                  <a:latin typeface="Arial" charset="0"/>
                  <a:ea typeface="Arial" charset="0"/>
                  <a:cs typeface="Arial" charset="0"/>
                </a:rPr>
                <a:t> </a:t>
              </a:r>
              <a:r>
                <a:rPr lang="en-US" sz="3200" b="1" dirty="0">
                  <a:latin typeface="Arial" charset="0"/>
                  <a:ea typeface="Arial" charset="0"/>
                  <a:cs typeface="Arial" charset="0"/>
                </a:rPr>
                <a:t>streams</a:t>
              </a:r>
              <a:endParaRPr lang="en-US" sz="2000" b="1" dirty="0">
                <a:latin typeface="Arial" charset="0"/>
                <a:ea typeface="Arial" charset="0"/>
                <a:cs typeface="Arial" charset="0"/>
              </a:endParaRPr>
            </a:p>
          </p:txBody>
        </p:sp>
      </p:grpSp>
      <p:grpSp>
        <p:nvGrpSpPr>
          <p:cNvPr id="59" name="Group 58"/>
          <p:cNvGrpSpPr/>
          <p:nvPr/>
        </p:nvGrpSpPr>
        <p:grpSpPr>
          <a:xfrm>
            <a:off x="2088000" y="11803650"/>
            <a:ext cx="20999874" cy="714005"/>
            <a:chOff x="3377776" y="3306566"/>
            <a:chExt cx="20999874" cy="714005"/>
          </a:xfrm>
        </p:grpSpPr>
        <p:sp>
          <p:nvSpPr>
            <p:cNvPr id="60" name="Oval 59"/>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61" name="TextBox 60"/>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dirty="0" err="1">
                  <a:latin typeface="Arial" charset="0"/>
                  <a:ea typeface="Arial" charset="0"/>
                  <a:cs typeface="Arial" charset="0"/>
                </a:rPr>
                <a:t>Good</a:t>
              </a:r>
              <a:r>
                <a:rPr lang="es-ES" sz="3200" dirty="0">
                  <a:latin typeface="Arial" charset="0"/>
                  <a:ea typeface="Arial" charset="0"/>
                  <a:cs typeface="Arial" charset="0"/>
                </a:rPr>
                <a:t> </a:t>
              </a:r>
              <a:r>
                <a:rPr lang="es-ES" sz="3200" dirty="0" err="1">
                  <a:latin typeface="Arial" charset="0"/>
                  <a:ea typeface="Arial" charset="0"/>
                  <a:cs typeface="Arial" charset="0"/>
                </a:rPr>
                <a:t>fit</a:t>
              </a:r>
              <a:r>
                <a:rPr lang="es-ES" sz="3200" dirty="0">
                  <a:latin typeface="Arial" charset="0"/>
                  <a:ea typeface="Arial" charset="0"/>
                  <a:cs typeface="Arial" charset="0"/>
                </a:rPr>
                <a:t> </a:t>
              </a:r>
              <a:r>
                <a:rPr lang="es-ES" sz="3200" dirty="0" err="1">
                  <a:latin typeface="Arial" charset="0"/>
                  <a:ea typeface="Arial" charset="0"/>
                  <a:cs typeface="Arial" charset="0"/>
                </a:rPr>
                <a:t>for</a:t>
              </a:r>
              <a:r>
                <a:rPr lang="es-ES" sz="3200" dirty="0">
                  <a:latin typeface="Arial" charset="0"/>
                  <a:ea typeface="Arial" charset="0"/>
                  <a:cs typeface="Arial" charset="0"/>
                </a:rPr>
                <a:t> </a:t>
              </a:r>
              <a:r>
                <a:rPr lang="es-ES" sz="3200" b="1" dirty="0" err="1">
                  <a:latin typeface="Arial" charset="0"/>
                  <a:ea typeface="Arial" charset="0"/>
                  <a:cs typeface="Arial" charset="0"/>
                </a:rPr>
                <a:t>concurrent</a:t>
              </a:r>
              <a:r>
                <a:rPr lang="es-ES" sz="3200" b="1" dirty="0">
                  <a:latin typeface="Arial" charset="0"/>
                  <a:ea typeface="Arial" charset="0"/>
                  <a:cs typeface="Arial" charset="0"/>
                </a:rPr>
                <a:t> </a:t>
              </a:r>
              <a:r>
                <a:rPr lang="es-ES" sz="3200" dirty="0">
                  <a:latin typeface="Arial" charset="0"/>
                  <a:ea typeface="Arial" charset="0"/>
                  <a:cs typeface="Arial" charset="0"/>
                </a:rPr>
                <a:t>and</a:t>
              </a:r>
              <a:r>
                <a:rPr lang="es-ES" sz="3200" b="1" dirty="0">
                  <a:latin typeface="Arial" charset="0"/>
                  <a:ea typeface="Arial" charset="0"/>
                  <a:cs typeface="Arial" charset="0"/>
                </a:rPr>
                <a:t> </a:t>
              </a:r>
              <a:r>
                <a:rPr lang="es-ES" sz="3200" b="1" dirty="0" err="1">
                  <a:latin typeface="Arial" charset="0"/>
                  <a:ea typeface="Arial" charset="0"/>
                  <a:cs typeface="Arial" charset="0"/>
                </a:rPr>
                <a:t>event-driven</a:t>
              </a:r>
              <a:r>
                <a:rPr lang="es-ES" sz="3200" b="1" dirty="0">
                  <a:latin typeface="Arial" charset="0"/>
                  <a:ea typeface="Arial" charset="0"/>
                  <a:cs typeface="Arial" charset="0"/>
                </a:rPr>
                <a:t> </a:t>
              </a:r>
              <a:r>
                <a:rPr lang="es-ES" sz="3200" b="1" dirty="0" err="1">
                  <a:latin typeface="Arial" charset="0"/>
                  <a:ea typeface="Arial" charset="0"/>
                  <a:cs typeface="Arial" charset="0"/>
                </a:rPr>
                <a:t>systems</a:t>
              </a:r>
              <a:endParaRPr lang="es-ES" sz="3200" b="1" dirty="0">
                <a:latin typeface="Arial" charset="0"/>
                <a:ea typeface="Arial" charset="0"/>
                <a:cs typeface="Arial" charset="0"/>
              </a:endParaRPr>
            </a:p>
          </p:txBody>
        </p:sp>
      </p:grpSp>
      <p:grpSp>
        <p:nvGrpSpPr>
          <p:cNvPr id="62" name="Group 61"/>
          <p:cNvGrpSpPr/>
          <p:nvPr/>
        </p:nvGrpSpPr>
        <p:grpSpPr>
          <a:xfrm>
            <a:off x="2088000" y="12899074"/>
            <a:ext cx="20999874" cy="714005"/>
            <a:chOff x="3377776" y="3306566"/>
            <a:chExt cx="20999874" cy="714005"/>
          </a:xfrm>
        </p:grpSpPr>
        <p:sp>
          <p:nvSpPr>
            <p:cNvPr id="63" name="Oval 62"/>
            <p:cNvSpPr/>
            <p:nvPr/>
          </p:nvSpPr>
          <p:spPr bwMode="auto">
            <a:xfrm>
              <a:off x="3377776" y="3441120"/>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lIns="72000" anchor="ctr" anchorCtr="0"/>
            <a:lstStyle/>
            <a:p>
              <a:pPr algn="ctr">
                <a:defRPr/>
              </a:pPr>
              <a:endParaRPr lang="en-US" sz="3200" dirty="0">
                <a:latin typeface="Arial" charset="0"/>
                <a:ea typeface="Arial" charset="0"/>
                <a:cs typeface="Arial" charset="0"/>
              </a:endParaRPr>
            </a:p>
          </p:txBody>
        </p:sp>
        <p:sp>
          <p:nvSpPr>
            <p:cNvPr id="64" name="TextBox 63"/>
            <p:cNvSpPr txBox="1"/>
            <p:nvPr/>
          </p:nvSpPr>
          <p:spPr>
            <a:xfrm>
              <a:off x="4140052" y="3306566"/>
              <a:ext cx="20237598" cy="714005"/>
            </a:xfrm>
            <a:prstGeom prst="rect">
              <a:avLst/>
            </a:prstGeom>
            <a:noFill/>
          </p:spPr>
          <p:txBody>
            <a:bodyPr wrap="square" lIns="72000" tIns="109710" rIns="219419" bIns="109710" rtlCol="0" anchor="ctr" anchorCtr="0">
              <a:spAutoFit/>
            </a:bodyPr>
            <a:lstStyle/>
            <a:p>
              <a:r>
                <a:rPr lang="es-ES" sz="3200" b="1" dirty="0" err="1">
                  <a:latin typeface="Arial" charset="0"/>
                  <a:ea typeface="Arial" charset="0"/>
                  <a:cs typeface="Arial" charset="0"/>
                </a:rPr>
                <a:t>Easy</a:t>
              </a:r>
              <a:r>
                <a:rPr lang="es-ES" sz="3200" b="1" dirty="0">
                  <a:latin typeface="Arial" charset="0"/>
                  <a:ea typeface="Arial" charset="0"/>
                  <a:cs typeface="Arial" charset="0"/>
                </a:rPr>
                <a:t> to test</a:t>
              </a:r>
            </a:p>
          </p:txBody>
        </p:sp>
      </p:grpSp>
    </p:spTree>
    <p:extLst>
      <p:ext uri="{BB962C8B-B14F-4D97-AF65-F5344CB8AC3E}">
        <p14:creationId xmlns:p14="http://schemas.microsoft.com/office/powerpoint/2010/main" val="35466278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latin typeface="Arial" charset="0"/>
              <a:ea typeface="Arial" charset="0"/>
              <a:cs typeface="Arial" charset="0"/>
            </a:endParaRPr>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Push vs Pull</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RP</a:t>
            </a:r>
          </a:p>
        </p:txBody>
      </p:sp>
      <p:sp>
        <p:nvSpPr>
          <p:cNvPr id="2" name="Rectangle 1"/>
          <p:cNvSpPr/>
          <p:nvPr/>
        </p:nvSpPr>
        <p:spPr>
          <a:xfrm>
            <a:off x="9955438" y="3340691"/>
            <a:ext cx="5394565" cy="212209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Data</a:t>
            </a:r>
          </a:p>
          <a:p>
            <a:pPr algn="ctr"/>
            <a:endParaRPr lang="es-ES" dirty="0"/>
          </a:p>
          <a:p>
            <a:pPr algn="ctr"/>
            <a:endParaRPr lang="es-ES" dirty="0"/>
          </a:p>
          <a:p>
            <a:pPr algn="ctr"/>
            <a:endParaRPr lang="es-ES" dirty="0"/>
          </a:p>
        </p:txBody>
      </p:sp>
      <p:sp>
        <p:nvSpPr>
          <p:cNvPr id="21" name="Oval 20"/>
          <p:cNvSpPr/>
          <p:nvPr/>
        </p:nvSpPr>
        <p:spPr>
          <a:xfrm>
            <a:off x="10231021" y="3874070"/>
            <a:ext cx="1175074" cy="11753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4" name="Oval 23"/>
          <p:cNvSpPr/>
          <p:nvPr/>
        </p:nvSpPr>
        <p:spPr>
          <a:xfrm>
            <a:off x="12053300" y="3890594"/>
            <a:ext cx="1175074" cy="11753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5" name="Oval 24"/>
          <p:cNvSpPr/>
          <p:nvPr/>
        </p:nvSpPr>
        <p:spPr>
          <a:xfrm>
            <a:off x="13875579" y="3889865"/>
            <a:ext cx="1175074" cy="11753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 name="Arrow: Down 2"/>
          <p:cNvSpPr/>
          <p:nvPr/>
        </p:nvSpPr>
        <p:spPr>
          <a:xfrm rot="10800000">
            <a:off x="12086812" y="10198616"/>
            <a:ext cx="1277457" cy="1632465"/>
          </a:xfrm>
          <a:prstGeom prst="downArrow">
            <a:avLst>
              <a:gd name="adj1" fmla="val 38567"/>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grpSp>
        <p:nvGrpSpPr>
          <p:cNvPr id="33" name="Group 32"/>
          <p:cNvGrpSpPr/>
          <p:nvPr/>
        </p:nvGrpSpPr>
        <p:grpSpPr>
          <a:xfrm>
            <a:off x="8963495" y="9345128"/>
            <a:ext cx="7262867" cy="4180859"/>
            <a:chOff x="5898415" y="1976415"/>
            <a:chExt cx="5654530" cy="3255020"/>
          </a:xfrm>
        </p:grpSpPr>
        <p:sp>
          <p:nvSpPr>
            <p:cNvPr id="34"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35"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36"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37" name="Freeform 48"/>
            <p:cNvSpPr>
              <a:spLocks/>
            </p:cNvSpPr>
            <p:nvPr/>
          </p:nvSpPr>
          <p:spPr bwMode="auto">
            <a:xfrm>
              <a:off x="6471923" y="1992528"/>
              <a:ext cx="4552623"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38"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39"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sp>
          <p:nvSpPr>
            <p:cNvPr id="42"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charset="0"/>
              </a:endParaRPr>
            </a:p>
          </p:txBody>
        </p:sp>
        <p:sp>
          <p:nvSpPr>
            <p:cNvPr id="43" name="Oval 54"/>
            <p:cNvSpPr>
              <a:spLocks noChangeArrowheads="1"/>
            </p:cNvSpPr>
            <p:nvPr/>
          </p:nvSpPr>
          <p:spPr bwMode="auto">
            <a:xfrm>
              <a:off x="8720847" y="2076321"/>
              <a:ext cx="48330" cy="48343"/>
            </a:xfrm>
            <a:prstGeom prst="ellipse">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charset="0"/>
              </a:endParaRPr>
            </a:p>
          </p:txBody>
        </p:sp>
        <p:sp>
          <p:nvSpPr>
            <p:cNvPr id="47"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Lato Light" charset="0"/>
              </a:endParaRPr>
            </a:p>
          </p:txBody>
        </p:sp>
      </p:grpSp>
      <p:sp>
        <p:nvSpPr>
          <p:cNvPr id="30" name="Arrow: Down 29"/>
          <p:cNvSpPr/>
          <p:nvPr/>
        </p:nvSpPr>
        <p:spPr>
          <a:xfrm>
            <a:off x="11844471" y="3460373"/>
            <a:ext cx="1478462" cy="1882734"/>
          </a:xfrm>
          <a:prstGeom prst="downArrow">
            <a:avLst>
              <a:gd name="adj1" fmla="val 31102"/>
              <a:gd name="adj2" fmla="val 50000"/>
            </a:avLst>
          </a:prstGeom>
          <a:solidFill>
            <a:srgbClr val="309583"/>
          </a:solidFill>
          <a:ln>
            <a:solidFill>
              <a:schemeClr val="accent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48" name="Oval 47"/>
          <p:cNvSpPr/>
          <p:nvPr/>
        </p:nvSpPr>
        <p:spPr>
          <a:xfrm rot="16200000" flipH="1">
            <a:off x="9994031" y="10451512"/>
            <a:ext cx="441758" cy="442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16200000" flipH="1">
            <a:off x="9993047" y="11143487"/>
            <a:ext cx="441756" cy="442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16200000" flipH="1">
            <a:off x="9994030" y="9763048"/>
            <a:ext cx="441758" cy="442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294302" y="9879864"/>
            <a:ext cx="4887072" cy="203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61" name="Rectangle 60"/>
          <p:cNvSpPr/>
          <p:nvPr/>
        </p:nvSpPr>
        <p:spPr>
          <a:xfrm>
            <a:off x="10294302" y="10579467"/>
            <a:ext cx="4887072" cy="203335"/>
          </a:xfrm>
          <a:prstGeom prst="rect">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62" name="Rectangle 61"/>
          <p:cNvSpPr/>
          <p:nvPr/>
        </p:nvSpPr>
        <p:spPr>
          <a:xfrm>
            <a:off x="10294302" y="11261894"/>
            <a:ext cx="4887072" cy="203335"/>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5" name="Rectangle: Rounded Corners 4"/>
          <p:cNvSpPr/>
          <p:nvPr/>
        </p:nvSpPr>
        <p:spPr>
          <a:xfrm>
            <a:off x="11602570" y="12425385"/>
            <a:ext cx="1930913" cy="54144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t>update</a:t>
            </a:r>
            <a:r>
              <a:rPr lang="es-ES" sz="2800" dirty="0"/>
              <a:t> </a:t>
            </a:r>
            <a:endParaRPr lang="es-ES" sz="1600" dirty="0"/>
          </a:p>
        </p:txBody>
      </p:sp>
      <p:grpSp>
        <p:nvGrpSpPr>
          <p:cNvPr id="8" name="Group 7"/>
          <p:cNvGrpSpPr/>
          <p:nvPr/>
        </p:nvGrpSpPr>
        <p:grpSpPr>
          <a:xfrm>
            <a:off x="13165056" y="12540802"/>
            <a:ext cx="315757" cy="315757"/>
            <a:chOff x="2647638" y="11476598"/>
            <a:chExt cx="156334" cy="156334"/>
          </a:xfrm>
        </p:grpSpPr>
        <p:sp>
          <p:nvSpPr>
            <p:cNvPr id="7" name="Oval 6"/>
            <p:cNvSpPr/>
            <p:nvPr/>
          </p:nvSpPr>
          <p:spPr>
            <a:xfrm>
              <a:off x="2647638" y="11476598"/>
              <a:ext cx="156334" cy="1563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p:cNvSpPr/>
            <p:nvPr/>
          </p:nvSpPr>
          <p:spPr>
            <a:xfrm>
              <a:off x="2673551" y="11502511"/>
              <a:ext cx="104507" cy="104507"/>
            </a:xfrm>
            <a:prstGeom prst="ellipse">
              <a:avLst/>
            </a:prstGeom>
            <a:solidFill>
              <a:srgbClr val="33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5" name="Oval 64"/>
          <p:cNvSpPr/>
          <p:nvPr/>
        </p:nvSpPr>
        <p:spPr>
          <a:xfrm rot="16200000" flipH="1">
            <a:off x="9993046" y="11829738"/>
            <a:ext cx="441756" cy="4420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0294301" y="11948145"/>
            <a:ext cx="4887072" cy="2033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9" name="TextBox 8"/>
          <p:cNvSpPr txBox="1"/>
          <p:nvPr/>
        </p:nvSpPr>
        <p:spPr>
          <a:xfrm>
            <a:off x="3234617" y="6543513"/>
            <a:ext cx="2066591" cy="1323439"/>
          </a:xfrm>
          <a:prstGeom prst="rect">
            <a:avLst/>
          </a:prstGeom>
          <a:noFill/>
        </p:spPr>
        <p:txBody>
          <a:bodyPr wrap="none" rtlCol="0">
            <a:spAutoFit/>
          </a:bodyPr>
          <a:lstStyle/>
          <a:p>
            <a:r>
              <a:rPr lang="es-ES" sz="8000" b="1" dirty="0" err="1">
                <a:solidFill>
                  <a:srgbClr val="1E2731"/>
                </a:solidFill>
              </a:rPr>
              <a:t>Pull</a:t>
            </a:r>
            <a:endParaRPr lang="es-ES" sz="8000" b="1" dirty="0">
              <a:solidFill>
                <a:srgbClr val="1E2731"/>
              </a:solidFill>
            </a:endParaRPr>
          </a:p>
        </p:txBody>
      </p:sp>
      <p:grpSp>
        <p:nvGrpSpPr>
          <p:cNvPr id="12" name="Group 11"/>
          <p:cNvGrpSpPr/>
          <p:nvPr/>
        </p:nvGrpSpPr>
        <p:grpSpPr>
          <a:xfrm>
            <a:off x="11235792" y="9920557"/>
            <a:ext cx="2810090" cy="2810090"/>
            <a:chOff x="28144000" y="10283373"/>
            <a:chExt cx="7894459" cy="7894459"/>
          </a:xfrm>
        </p:grpSpPr>
        <p:sp>
          <p:nvSpPr>
            <p:cNvPr id="10" name="Oval 9"/>
            <p:cNvSpPr/>
            <p:nvPr/>
          </p:nvSpPr>
          <p:spPr>
            <a:xfrm>
              <a:off x="28144000" y="10283373"/>
              <a:ext cx="7894459" cy="7894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oup 10"/>
            <p:cNvGrpSpPr/>
            <p:nvPr/>
          </p:nvGrpSpPr>
          <p:grpSpPr>
            <a:xfrm>
              <a:off x="28144000" y="10283373"/>
              <a:ext cx="7842896" cy="7842894"/>
              <a:chOff x="15986045" y="3460373"/>
              <a:chExt cx="7842896" cy="7842894"/>
            </a:xfrm>
          </p:grpSpPr>
          <p:sp>
            <p:nvSpPr>
              <p:cNvPr id="67" name="Freeform 32"/>
              <p:cNvSpPr>
                <a:spLocks noChangeArrowheads="1"/>
              </p:cNvSpPr>
              <p:nvPr/>
            </p:nvSpPr>
            <p:spPr bwMode="auto">
              <a:xfrm>
                <a:off x="15986045" y="6149673"/>
                <a:ext cx="3340196" cy="5041096"/>
              </a:xfrm>
              <a:custGeom>
                <a:avLst/>
                <a:gdLst>
                  <a:gd name="T0" fmla="*/ 4082 w 5501"/>
                  <a:gd name="T1" fmla="*/ 6456 h 8297"/>
                  <a:gd name="T2" fmla="*/ 4082 w 5501"/>
                  <a:gd name="T3" fmla="*/ 6456 h 8297"/>
                  <a:gd name="T4" fmla="*/ 5500 w 5501"/>
                  <a:gd name="T5" fmla="*/ 4237 h 8297"/>
                  <a:gd name="T6" fmla="*/ 4254 w 5501"/>
                  <a:gd name="T7" fmla="*/ 3014 h 8297"/>
                  <a:gd name="T8" fmla="*/ 4043 w 5501"/>
                  <a:gd name="T9" fmla="*/ 2024 h 8297"/>
                  <a:gd name="T10" fmla="*/ 4043 w 5501"/>
                  <a:gd name="T11" fmla="*/ 2024 h 8297"/>
                  <a:gd name="T12" fmla="*/ 2024 w 5501"/>
                  <a:gd name="T13" fmla="*/ 0 h 8297"/>
                  <a:gd name="T14" fmla="*/ 0 w 5501"/>
                  <a:gd name="T15" fmla="*/ 2024 h 8297"/>
                  <a:gd name="T16" fmla="*/ 0 w 5501"/>
                  <a:gd name="T17" fmla="*/ 2024 h 8297"/>
                  <a:gd name="T18" fmla="*/ 212 w 5501"/>
                  <a:gd name="T19" fmla="*/ 3665 h 8297"/>
                  <a:gd name="T20" fmla="*/ 3396 w 5501"/>
                  <a:gd name="T21" fmla="*/ 7713 h 8297"/>
                  <a:gd name="T22" fmla="*/ 4917 w 5501"/>
                  <a:gd name="T23" fmla="*/ 8296 h 8297"/>
                  <a:gd name="T24" fmla="*/ 4082 w 5501"/>
                  <a:gd name="T25" fmla="*/ 6456 h 8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1" h="8297">
                    <a:moveTo>
                      <a:pt x="4082" y="6456"/>
                    </a:moveTo>
                    <a:lnTo>
                      <a:pt x="4082" y="6456"/>
                    </a:lnTo>
                    <a:cubicBezTo>
                      <a:pt x="4082" y="5478"/>
                      <a:pt x="4665" y="4626"/>
                      <a:pt x="5500" y="4237"/>
                    </a:cubicBezTo>
                    <a:cubicBezTo>
                      <a:pt x="4945" y="4003"/>
                      <a:pt x="4500" y="3563"/>
                      <a:pt x="4254" y="3014"/>
                    </a:cubicBezTo>
                    <a:cubicBezTo>
                      <a:pt x="4117" y="2710"/>
                      <a:pt x="4043" y="2379"/>
                      <a:pt x="4043" y="2024"/>
                    </a:cubicBezTo>
                    <a:lnTo>
                      <a:pt x="4043" y="2024"/>
                    </a:lnTo>
                    <a:cubicBezTo>
                      <a:pt x="4043" y="909"/>
                      <a:pt x="3139" y="0"/>
                      <a:pt x="2024" y="0"/>
                    </a:cubicBezTo>
                    <a:cubicBezTo>
                      <a:pt x="904" y="0"/>
                      <a:pt x="0" y="909"/>
                      <a:pt x="0" y="2024"/>
                    </a:cubicBezTo>
                    <a:lnTo>
                      <a:pt x="0" y="2024"/>
                    </a:lnTo>
                    <a:cubicBezTo>
                      <a:pt x="0" y="2590"/>
                      <a:pt x="74" y="3139"/>
                      <a:pt x="212" y="3665"/>
                    </a:cubicBezTo>
                    <a:cubicBezTo>
                      <a:pt x="669" y="5415"/>
                      <a:pt x="1841" y="6873"/>
                      <a:pt x="3396" y="7713"/>
                    </a:cubicBezTo>
                    <a:cubicBezTo>
                      <a:pt x="3871" y="7965"/>
                      <a:pt x="4379" y="8165"/>
                      <a:pt x="4917" y="8296"/>
                    </a:cubicBezTo>
                    <a:cubicBezTo>
                      <a:pt x="4402" y="7845"/>
                      <a:pt x="4082" y="7187"/>
                      <a:pt x="4082" y="6456"/>
                    </a:cubicBezTo>
                  </a:path>
                </a:pathLst>
              </a:custGeom>
              <a:solidFill>
                <a:schemeClr val="accent1"/>
              </a:solidFill>
              <a:ln>
                <a:noFill/>
              </a:ln>
              <a:effectLst/>
            </p:spPr>
            <p:txBody>
              <a:bodyPr wrap="none" anchor="ctr"/>
              <a:lstStyle/>
              <a:p>
                <a:endParaRPr lang="en-US" sz="6600"/>
              </a:p>
            </p:txBody>
          </p:sp>
          <p:sp>
            <p:nvSpPr>
              <p:cNvPr id="68" name="Freeform 33"/>
              <p:cNvSpPr>
                <a:spLocks noChangeArrowheads="1"/>
              </p:cNvSpPr>
              <p:nvPr/>
            </p:nvSpPr>
            <p:spPr bwMode="auto">
              <a:xfrm>
                <a:off x="20515533" y="3591622"/>
                <a:ext cx="3313408" cy="4960738"/>
              </a:xfrm>
              <a:custGeom>
                <a:avLst/>
                <a:gdLst>
                  <a:gd name="T0" fmla="*/ 5449 w 5456"/>
                  <a:gd name="T1" fmla="*/ 6021 h 8166"/>
                  <a:gd name="T2" fmla="*/ 5449 w 5456"/>
                  <a:gd name="T3" fmla="*/ 6021 h 8166"/>
                  <a:gd name="T4" fmla="*/ 5209 w 5456"/>
                  <a:gd name="T5" fmla="*/ 4466 h 8166"/>
                  <a:gd name="T6" fmla="*/ 2281 w 5456"/>
                  <a:gd name="T7" fmla="*/ 681 h 8166"/>
                  <a:gd name="T8" fmla="*/ 675 w 5456"/>
                  <a:gd name="T9" fmla="*/ 0 h 8166"/>
                  <a:gd name="T10" fmla="*/ 1469 w 5456"/>
                  <a:gd name="T11" fmla="*/ 1807 h 8166"/>
                  <a:gd name="T12" fmla="*/ 0 w 5456"/>
                  <a:gd name="T13" fmla="*/ 4042 h 8166"/>
                  <a:gd name="T14" fmla="*/ 114 w 5456"/>
                  <a:gd name="T15" fmla="*/ 4100 h 8166"/>
                  <a:gd name="T16" fmla="*/ 1177 w 5456"/>
                  <a:gd name="T17" fmla="*/ 5204 h 8166"/>
                  <a:gd name="T18" fmla="*/ 1406 w 5456"/>
                  <a:gd name="T19" fmla="*/ 6141 h 8166"/>
                  <a:gd name="T20" fmla="*/ 1412 w 5456"/>
                  <a:gd name="T21" fmla="*/ 6141 h 8166"/>
                  <a:gd name="T22" fmla="*/ 3431 w 5456"/>
                  <a:gd name="T23" fmla="*/ 8165 h 8166"/>
                  <a:gd name="T24" fmla="*/ 5455 w 5456"/>
                  <a:gd name="T25" fmla="*/ 6181 h 8166"/>
                  <a:gd name="T26" fmla="*/ 5455 w 5456"/>
                  <a:gd name="T27" fmla="*/ 6141 h 8166"/>
                  <a:gd name="T28" fmla="*/ 5449 w 5456"/>
                  <a:gd name="T29" fmla="*/ 6021 h 8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56" h="8166">
                    <a:moveTo>
                      <a:pt x="5449" y="6021"/>
                    </a:moveTo>
                    <a:lnTo>
                      <a:pt x="5449" y="6021"/>
                    </a:lnTo>
                    <a:cubicBezTo>
                      <a:pt x="5432" y="5484"/>
                      <a:pt x="5352" y="4963"/>
                      <a:pt x="5209" y="4466"/>
                    </a:cubicBezTo>
                    <a:cubicBezTo>
                      <a:pt x="4751" y="2859"/>
                      <a:pt x="3688" y="1510"/>
                      <a:pt x="2281" y="681"/>
                    </a:cubicBezTo>
                    <a:cubicBezTo>
                      <a:pt x="1784" y="383"/>
                      <a:pt x="1246" y="155"/>
                      <a:pt x="675" y="0"/>
                    </a:cubicBezTo>
                    <a:cubicBezTo>
                      <a:pt x="1166" y="452"/>
                      <a:pt x="1469" y="1093"/>
                      <a:pt x="1469" y="1807"/>
                    </a:cubicBezTo>
                    <a:cubicBezTo>
                      <a:pt x="1469" y="2807"/>
                      <a:pt x="863" y="3665"/>
                      <a:pt x="0" y="4042"/>
                    </a:cubicBezTo>
                    <a:cubicBezTo>
                      <a:pt x="40" y="4060"/>
                      <a:pt x="80" y="4083"/>
                      <a:pt x="114" y="4100"/>
                    </a:cubicBezTo>
                    <a:cubicBezTo>
                      <a:pt x="577" y="4340"/>
                      <a:pt x="955" y="4728"/>
                      <a:pt x="1177" y="5204"/>
                    </a:cubicBezTo>
                    <a:cubicBezTo>
                      <a:pt x="1315" y="5489"/>
                      <a:pt x="1395" y="5804"/>
                      <a:pt x="1406" y="6141"/>
                    </a:cubicBezTo>
                    <a:cubicBezTo>
                      <a:pt x="1412" y="6141"/>
                      <a:pt x="1412" y="6141"/>
                      <a:pt x="1412" y="6141"/>
                    </a:cubicBezTo>
                    <a:cubicBezTo>
                      <a:pt x="1412" y="7256"/>
                      <a:pt x="2316" y="8165"/>
                      <a:pt x="3431" y="8165"/>
                    </a:cubicBezTo>
                    <a:cubicBezTo>
                      <a:pt x="4534" y="8165"/>
                      <a:pt x="5432" y="7279"/>
                      <a:pt x="5455" y="6181"/>
                    </a:cubicBezTo>
                    <a:cubicBezTo>
                      <a:pt x="5455" y="6170"/>
                      <a:pt x="5455" y="6153"/>
                      <a:pt x="5455" y="6141"/>
                    </a:cubicBezTo>
                    <a:cubicBezTo>
                      <a:pt x="5455" y="6101"/>
                      <a:pt x="5455" y="6061"/>
                      <a:pt x="5449" y="6021"/>
                    </a:cubicBezTo>
                  </a:path>
                </a:pathLst>
              </a:custGeom>
              <a:solidFill>
                <a:schemeClr val="accent3"/>
              </a:solidFill>
              <a:ln>
                <a:noFill/>
              </a:ln>
              <a:effectLst/>
            </p:spPr>
            <p:txBody>
              <a:bodyPr wrap="none" anchor="ctr"/>
              <a:lstStyle/>
              <a:p>
                <a:endParaRPr lang="en-US" sz="6600"/>
              </a:p>
            </p:txBody>
          </p:sp>
          <p:sp>
            <p:nvSpPr>
              <p:cNvPr id="69" name="Freeform 34"/>
              <p:cNvSpPr>
                <a:spLocks noChangeArrowheads="1"/>
              </p:cNvSpPr>
              <p:nvPr/>
            </p:nvSpPr>
            <p:spPr bwMode="auto">
              <a:xfrm>
                <a:off x="16114617" y="3460373"/>
                <a:ext cx="5035740" cy="3321445"/>
              </a:xfrm>
              <a:custGeom>
                <a:avLst/>
                <a:gdLst>
                  <a:gd name="T0" fmla="*/ 6323 w 8291"/>
                  <a:gd name="T1" fmla="*/ 0 h 5467"/>
                  <a:gd name="T2" fmla="*/ 6323 w 8291"/>
                  <a:gd name="T3" fmla="*/ 0 h 5467"/>
                  <a:gd name="T4" fmla="*/ 6312 w 8291"/>
                  <a:gd name="T5" fmla="*/ 0 h 5467"/>
                  <a:gd name="T6" fmla="*/ 6272 w 8291"/>
                  <a:gd name="T7" fmla="*/ 0 h 5467"/>
                  <a:gd name="T8" fmla="*/ 6260 w 8291"/>
                  <a:gd name="T9" fmla="*/ 0 h 5467"/>
                  <a:gd name="T10" fmla="*/ 6243 w 8291"/>
                  <a:gd name="T11" fmla="*/ 0 h 5467"/>
                  <a:gd name="T12" fmla="*/ 4643 w 8291"/>
                  <a:gd name="T13" fmla="*/ 200 h 5467"/>
                  <a:gd name="T14" fmla="*/ 348 w 8291"/>
                  <a:gd name="T15" fmla="*/ 3825 h 5467"/>
                  <a:gd name="T16" fmla="*/ 0 w 8291"/>
                  <a:gd name="T17" fmla="*/ 4814 h 5467"/>
                  <a:gd name="T18" fmla="*/ 1812 w 8291"/>
                  <a:gd name="T19" fmla="*/ 4014 h 5467"/>
                  <a:gd name="T20" fmla="*/ 4042 w 8291"/>
                  <a:gd name="T21" fmla="*/ 5466 h 5467"/>
                  <a:gd name="T22" fmla="*/ 5265 w 8291"/>
                  <a:gd name="T23" fmla="*/ 4248 h 5467"/>
                  <a:gd name="T24" fmla="*/ 6243 w 8291"/>
                  <a:gd name="T25" fmla="*/ 4043 h 5467"/>
                  <a:gd name="T26" fmla="*/ 6312 w 8291"/>
                  <a:gd name="T27" fmla="*/ 4043 h 5467"/>
                  <a:gd name="T28" fmla="*/ 6312 w 8291"/>
                  <a:gd name="T29" fmla="*/ 4043 h 5467"/>
                  <a:gd name="T30" fmla="*/ 8290 w 8291"/>
                  <a:gd name="T31" fmla="*/ 2024 h 5467"/>
                  <a:gd name="T32" fmla="*/ 6323 w 8291"/>
                  <a:gd name="T33" fmla="*/ 0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91" h="5467">
                    <a:moveTo>
                      <a:pt x="6323" y="0"/>
                    </a:moveTo>
                    <a:lnTo>
                      <a:pt x="6323" y="0"/>
                    </a:lnTo>
                    <a:cubicBezTo>
                      <a:pt x="6318" y="0"/>
                      <a:pt x="6318" y="0"/>
                      <a:pt x="6312" y="0"/>
                    </a:cubicBezTo>
                    <a:cubicBezTo>
                      <a:pt x="6301" y="0"/>
                      <a:pt x="6284" y="0"/>
                      <a:pt x="6272" y="0"/>
                    </a:cubicBezTo>
                    <a:cubicBezTo>
                      <a:pt x="6266" y="0"/>
                      <a:pt x="6266" y="0"/>
                      <a:pt x="6260" y="0"/>
                    </a:cubicBezTo>
                    <a:cubicBezTo>
                      <a:pt x="6255" y="0"/>
                      <a:pt x="6249" y="0"/>
                      <a:pt x="6243" y="0"/>
                    </a:cubicBezTo>
                    <a:cubicBezTo>
                      <a:pt x="5688" y="0"/>
                      <a:pt x="5157" y="69"/>
                      <a:pt x="4643" y="200"/>
                    </a:cubicBezTo>
                    <a:cubicBezTo>
                      <a:pt x="2721" y="692"/>
                      <a:pt x="1143" y="2041"/>
                      <a:pt x="348" y="3825"/>
                    </a:cubicBezTo>
                    <a:cubicBezTo>
                      <a:pt x="205" y="4139"/>
                      <a:pt x="85" y="4471"/>
                      <a:pt x="0" y="4814"/>
                    </a:cubicBezTo>
                    <a:cubicBezTo>
                      <a:pt x="446" y="4323"/>
                      <a:pt x="1092" y="4014"/>
                      <a:pt x="1812" y="4014"/>
                    </a:cubicBezTo>
                    <a:cubicBezTo>
                      <a:pt x="2807" y="4014"/>
                      <a:pt x="3664" y="4609"/>
                      <a:pt x="4042" y="5466"/>
                    </a:cubicBezTo>
                    <a:cubicBezTo>
                      <a:pt x="4288" y="4923"/>
                      <a:pt x="4722" y="4488"/>
                      <a:pt x="5265" y="4248"/>
                    </a:cubicBezTo>
                    <a:cubicBezTo>
                      <a:pt x="5563" y="4117"/>
                      <a:pt x="5895" y="4043"/>
                      <a:pt x="6243" y="4043"/>
                    </a:cubicBezTo>
                    <a:cubicBezTo>
                      <a:pt x="6266" y="4043"/>
                      <a:pt x="6289" y="4043"/>
                      <a:pt x="6312" y="4043"/>
                    </a:cubicBezTo>
                    <a:lnTo>
                      <a:pt x="6312" y="4043"/>
                    </a:lnTo>
                    <a:cubicBezTo>
                      <a:pt x="7410" y="4020"/>
                      <a:pt x="8290" y="3122"/>
                      <a:pt x="8290" y="2024"/>
                    </a:cubicBezTo>
                    <a:cubicBezTo>
                      <a:pt x="8290" y="921"/>
                      <a:pt x="7415" y="28"/>
                      <a:pt x="6323" y="0"/>
                    </a:cubicBezTo>
                  </a:path>
                </a:pathLst>
              </a:custGeom>
              <a:solidFill>
                <a:schemeClr val="accent2"/>
              </a:solidFill>
              <a:ln>
                <a:noFill/>
              </a:ln>
              <a:effectLst/>
            </p:spPr>
            <p:txBody>
              <a:bodyPr wrap="none" anchor="ctr"/>
              <a:lstStyle/>
              <a:p>
                <a:endParaRPr lang="en-US" sz="6600" dirty="0"/>
              </a:p>
            </p:txBody>
          </p:sp>
          <p:sp>
            <p:nvSpPr>
              <p:cNvPr id="74" name="Freeform 35"/>
              <p:cNvSpPr>
                <a:spLocks noChangeArrowheads="1"/>
              </p:cNvSpPr>
              <p:nvPr/>
            </p:nvSpPr>
            <p:spPr bwMode="auto">
              <a:xfrm>
                <a:off x="18723559" y="7949680"/>
                <a:ext cx="4998239" cy="3353587"/>
              </a:xfrm>
              <a:custGeom>
                <a:avLst/>
                <a:gdLst>
                  <a:gd name="T0" fmla="*/ 6382 w 8229"/>
                  <a:gd name="T1" fmla="*/ 1412 h 5519"/>
                  <a:gd name="T2" fmla="*/ 6382 w 8229"/>
                  <a:gd name="T3" fmla="*/ 1412 h 5519"/>
                  <a:gd name="T4" fmla="*/ 4175 w 8229"/>
                  <a:gd name="T5" fmla="*/ 0 h 5519"/>
                  <a:gd name="T6" fmla="*/ 2974 w 8229"/>
                  <a:gd name="T7" fmla="*/ 1246 h 5519"/>
                  <a:gd name="T8" fmla="*/ 2019 w 8229"/>
                  <a:gd name="T9" fmla="*/ 1475 h 5519"/>
                  <a:gd name="T10" fmla="*/ 2019 w 8229"/>
                  <a:gd name="T11" fmla="*/ 1475 h 5519"/>
                  <a:gd name="T12" fmla="*/ 0 w 8229"/>
                  <a:gd name="T13" fmla="*/ 3494 h 5519"/>
                  <a:gd name="T14" fmla="*/ 1991 w 8229"/>
                  <a:gd name="T15" fmla="*/ 5518 h 5519"/>
                  <a:gd name="T16" fmla="*/ 2019 w 8229"/>
                  <a:gd name="T17" fmla="*/ 5518 h 5519"/>
                  <a:gd name="T18" fmla="*/ 2128 w 8229"/>
                  <a:gd name="T19" fmla="*/ 5518 h 5519"/>
                  <a:gd name="T20" fmla="*/ 3688 w 8229"/>
                  <a:gd name="T21" fmla="*/ 5283 h 5519"/>
                  <a:gd name="T22" fmla="*/ 7891 w 8229"/>
                  <a:gd name="T23" fmla="*/ 1601 h 5519"/>
                  <a:gd name="T24" fmla="*/ 8228 w 8229"/>
                  <a:gd name="T25" fmla="*/ 566 h 5519"/>
                  <a:gd name="T26" fmla="*/ 6382 w 8229"/>
                  <a:gd name="T27" fmla="*/ 1412 h 5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29" h="5519">
                    <a:moveTo>
                      <a:pt x="6382" y="1412"/>
                    </a:moveTo>
                    <a:lnTo>
                      <a:pt x="6382" y="1412"/>
                    </a:lnTo>
                    <a:cubicBezTo>
                      <a:pt x="5410" y="1412"/>
                      <a:pt x="4563" y="834"/>
                      <a:pt x="4175" y="0"/>
                    </a:cubicBezTo>
                    <a:cubicBezTo>
                      <a:pt x="3940" y="549"/>
                      <a:pt x="3511" y="995"/>
                      <a:pt x="2974" y="1246"/>
                    </a:cubicBezTo>
                    <a:cubicBezTo>
                      <a:pt x="2682" y="1383"/>
                      <a:pt x="2362" y="1464"/>
                      <a:pt x="2019" y="1475"/>
                    </a:cubicBezTo>
                    <a:lnTo>
                      <a:pt x="2019" y="1475"/>
                    </a:lnTo>
                    <a:cubicBezTo>
                      <a:pt x="904" y="1475"/>
                      <a:pt x="0" y="2379"/>
                      <a:pt x="0" y="3494"/>
                    </a:cubicBezTo>
                    <a:cubicBezTo>
                      <a:pt x="0" y="4603"/>
                      <a:pt x="887" y="5501"/>
                      <a:pt x="1991" y="5518"/>
                    </a:cubicBezTo>
                    <a:cubicBezTo>
                      <a:pt x="2002" y="5518"/>
                      <a:pt x="2008" y="5518"/>
                      <a:pt x="2019" y="5518"/>
                    </a:cubicBezTo>
                    <a:cubicBezTo>
                      <a:pt x="2059" y="5518"/>
                      <a:pt x="2093" y="5518"/>
                      <a:pt x="2128" y="5518"/>
                    </a:cubicBezTo>
                    <a:cubicBezTo>
                      <a:pt x="2665" y="5501"/>
                      <a:pt x="3191" y="5420"/>
                      <a:pt x="3688" y="5283"/>
                    </a:cubicBezTo>
                    <a:cubicBezTo>
                      <a:pt x="5581" y="4751"/>
                      <a:pt x="7124" y="3385"/>
                      <a:pt x="7891" y="1601"/>
                    </a:cubicBezTo>
                    <a:cubicBezTo>
                      <a:pt x="8028" y="1269"/>
                      <a:pt x="8143" y="920"/>
                      <a:pt x="8228" y="566"/>
                    </a:cubicBezTo>
                    <a:cubicBezTo>
                      <a:pt x="7782" y="1080"/>
                      <a:pt x="7119" y="1412"/>
                      <a:pt x="6382" y="1412"/>
                    </a:cubicBezTo>
                  </a:path>
                </a:pathLst>
              </a:custGeom>
              <a:solidFill>
                <a:schemeClr val="accent4"/>
              </a:solidFill>
              <a:ln>
                <a:noFill/>
              </a:ln>
              <a:effectLst/>
            </p:spPr>
            <p:txBody>
              <a:bodyPr wrap="none" anchor="ctr"/>
              <a:lstStyle/>
              <a:p>
                <a:endParaRPr lang="en-US" sz="6600"/>
              </a:p>
            </p:txBody>
          </p:sp>
        </p:grpSp>
      </p:grpSp>
      <p:sp>
        <p:nvSpPr>
          <p:cNvPr id="13" name="TextBox 12"/>
          <p:cNvSpPr txBox="1"/>
          <p:nvPr/>
        </p:nvSpPr>
        <p:spPr>
          <a:xfrm flipH="1">
            <a:off x="11197504" y="10742811"/>
            <a:ext cx="2916565" cy="1323439"/>
          </a:xfrm>
          <a:prstGeom prst="rect">
            <a:avLst/>
          </a:prstGeom>
          <a:noFill/>
        </p:spPr>
        <p:txBody>
          <a:bodyPr wrap="square" rtlCol="0">
            <a:spAutoFit/>
          </a:bodyPr>
          <a:lstStyle/>
          <a:p>
            <a:pPr algn="ctr"/>
            <a:r>
              <a:rPr lang="es-ES" sz="4000" b="1" dirty="0" err="1">
                <a:ln w="19050">
                  <a:solidFill>
                    <a:schemeClr val="bg1">
                      <a:lumMod val="85000"/>
                    </a:schemeClr>
                  </a:solidFill>
                </a:ln>
                <a:solidFill>
                  <a:schemeClr val="tx1">
                    <a:lumMod val="75000"/>
                  </a:schemeClr>
                </a:solidFill>
              </a:rPr>
              <a:t>Transform</a:t>
            </a:r>
            <a:endParaRPr lang="es-ES" sz="4000" b="1" dirty="0">
              <a:ln w="19050">
                <a:solidFill>
                  <a:schemeClr val="bg1">
                    <a:lumMod val="85000"/>
                  </a:schemeClr>
                </a:solidFill>
              </a:ln>
              <a:solidFill>
                <a:schemeClr val="tx1">
                  <a:lumMod val="75000"/>
                </a:schemeClr>
              </a:solidFill>
            </a:endParaRPr>
          </a:p>
          <a:p>
            <a:pPr algn="ctr"/>
            <a:r>
              <a:rPr lang="es-ES" sz="4000" b="1" dirty="0">
                <a:ln w="19050">
                  <a:solidFill>
                    <a:schemeClr val="bg1">
                      <a:lumMod val="85000"/>
                    </a:schemeClr>
                  </a:solidFill>
                </a:ln>
                <a:solidFill>
                  <a:schemeClr val="tx1">
                    <a:lumMod val="75000"/>
                  </a:schemeClr>
                </a:solidFill>
              </a:rPr>
              <a:t>data</a:t>
            </a:r>
          </a:p>
        </p:txBody>
      </p:sp>
    </p:spTree>
    <p:extLst>
      <p:ext uri="{BB962C8B-B14F-4D97-AF65-F5344CB8AC3E}">
        <p14:creationId xmlns:p14="http://schemas.microsoft.com/office/powerpoint/2010/main" val="83805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0" presetClass="exit" presetSubtype="0" fill="hold" nodeType="afterEffect">
                                  <p:stCondLst>
                                    <p:cond delay="25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9.40349E-7 0.09745 L -9.40349E-7 -0.34803 " pathEditMode="relative" rAng="0" ptsTypes="AA">
                                      <p:cBhvr>
                                        <p:cTn id="16" dur="1000" fill="hold"/>
                                        <p:tgtEl>
                                          <p:spTgt spid="3"/>
                                        </p:tgtEl>
                                        <p:attrNameLst>
                                          <p:attrName>ppt_x</p:attrName>
                                          <p:attrName>ppt_y</p:attrName>
                                        </p:attrNameLst>
                                      </p:cBhvr>
                                      <p:rCtr x="0" y="-22280"/>
                                    </p:animMotion>
                                  </p:childTnLst>
                                </p:cTn>
                              </p:par>
                            </p:childTnLst>
                          </p:cTn>
                        </p:par>
                        <p:par>
                          <p:cTn id="17" fill="hold">
                            <p:stCondLst>
                              <p:cond delay="2000"/>
                            </p:stCondLst>
                            <p:childTnLst>
                              <p:par>
                                <p:cTn id="18" presetID="1" presetClass="exit" presetSubtype="0" fill="hold" grpId="1" nodeType="after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 presetClass="entr" presetSubtype="0" fill="hold" grpId="1" nodeType="after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4000"/>
                            </p:stCondLst>
                            <p:childTnLst>
                              <p:par>
                                <p:cTn id="36" presetID="42" presetClass="path" presetSubtype="0" accel="50000" decel="50000" fill="hold" grpId="0" nodeType="afterEffect">
                                  <p:stCondLst>
                                    <p:cond delay="0"/>
                                  </p:stCondLst>
                                  <p:childTnLst>
                                    <p:animMotion origin="layout" path="M -3.90727E-8 9.25926E-7 L -3.90727E-8 0.28958 " pathEditMode="relative" rAng="0" ptsTypes="AA">
                                      <p:cBhvr>
                                        <p:cTn id="37" dur="2000" fill="hold"/>
                                        <p:tgtEl>
                                          <p:spTgt spid="30"/>
                                        </p:tgtEl>
                                        <p:attrNameLst>
                                          <p:attrName>ppt_x</p:attrName>
                                          <p:attrName>ppt_y</p:attrName>
                                        </p:attrNameLst>
                                      </p:cBhvr>
                                      <p:rCtr x="0" y="14479"/>
                                    </p:animMotion>
                                  </p:childTnLst>
                                </p:cTn>
                              </p:par>
                            </p:childTnLst>
                          </p:cTn>
                        </p:par>
                        <p:par>
                          <p:cTn id="38" fill="hold">
                            <p:stCondLst>
                              <p:cond delay="6000"/>
                            </p:stCondLst>
                            <p:childTnLst>
                              <p:par>
                                <p:cTn id="39" presetID="10" presetClass="exit" presetSubtype="0" fill="hold" grpId="2" nodeType="after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childTnLst>
                          </p:cTn>
                        </p:par>
                        <p:par>
                          <p:cTn id="42" fill="hold">
                            <p:stCondLst>
                              <p:cond delay="6500"/>
                            </p:stCondLst>
                            <p:childTnLst>
                              <p:par>
                                <p:cTn id="43" presetID="1"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par>
                          <p:cTn id="45" fill="hold">
                            <p:stCondLst>
                              <p:cond delay="6500"/>
                            </p:stCondLst>
                            <p:childTnLst>
                              <p:par>
                                <p:cTn id="46" presetID="10"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7000"/>
                            </p:stCondLst>
                            <p:childTnLst>
                              <p:par>
                                <p:cTn id="50" presetID="8" presetClass="emph" presetSubtype="0" fill="hold" nodeType="afterEffect">
                                  <p:stCondLst>
                                    <p:cond delay="50"/>
                                  </p:stCondLst>
                                  <p:childTnLst>
                                    <p:animRot by="43200000">
                                      <p:cBhvr>
                                        <p:cTn id="51" dur="2000" fill="hold"/>
                                        <p:tgtEl>
                                          <p:spTgt spid="12"/>
                                        </p:tgtEl>
                                        <p:attrNameLst>
                                          <p:attrName>r</p:attrName>
                                        </p:attrNameLst>
                                      </p:cBhvr>
                                    </p:animRot>
                                  </p:childTnLst>
                                </p:cTn>
                              </p:par>
                            </p:childTnLst>
                          </p:cTn>
                        </p:par>
                        <p:par>
                          <p:cTn id="52" fill="hold">
                            <p:stCondLst>
                              <p:cond delay="9050"/>
                            </p:stCondLst>
                            <p:childTnLst>
                              <p:par>
                                <p:cTn id="53" presetID="10" presetClass="exit" presetSubtype="0" fill="hold" nodeType="after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childTnLst>
                          </p:cTn>
                        </p:par>
                        <p:par>
                          <p:cTn id="59" fill="hold">
                            <p:stCondLst>
                              <p:cond delay="9550"/>
                            </p:stCondLst>
                            <p:childTnLst>
                              <p:par>
                                <p:cTn id="60" presetID="10" presetClass="entr" presetSubtype="0"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childTnLst>
                          </p:cTn>
                        </p:par>
                        <p:par>
                          <p:cTn id="63" fill="hold">
                            <p:stCondLst>
                              <p:cond delay="10050"/>
                            </p:stCondLst>
                            <p:childTnLst>
                              <p:par>
                                <p:cTn id="64" presetID="10" presetClass="entr" presetSubtype="0" fill="hold" grpId="0" nodeType="afterEffect">
                                  <p:stCondLst>
                                    <p:cond delay="25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3" grpId="0" animBg="1"/>
      <p:bldP spid="3" grpId="1" animBg="1"/>
      <p:bldP spid="30" grpId="0" animBg="1"/>
      <p:bldP spid="30" grpId="1" animBg="1"/>
      <p:bldP spid="30" grpId="2" animBg="1"/>
      <p:bldP spid="65" grpId="0" animBg="1"/>
      <p:bldP spid="66" grpId="0" animBg="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Push vs Pull</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rPr>
              <a:t>RP</a:t>
            </a:r>
          </a:p>
        </p:txBody>
      </p:sp>
      <p:sp>
        <p:nvSpPr>
          <p:cNvPr id="9" name="TextBox 8"/>
          <p:cNvSpPr txBox="1"/>
          <p:nvPr/>
        </p:nvSpPr>
        <p:spPr>
          <a:xfrm>
            <a:off x="3234617" y="6543513"/>
            <a:ext cx="2693366" cy="1323439"/>
          </a:xfrm>
          <a:prstGeom prst="rect">
            <a:avLst/>
          </a:prstGeom>
          <a:noFill/>
        </p:spPr>
        <p:txBody>
          <a:bodyPr wrap="none" rtlCol="0">
            <a:spAutoFit/>
          </a:bodyPr>
          <a:lstStyle/>
          <a:p>
            <a:r>
              <a:rPr lang="es-ES" sz="8000" b="1" dirty="0" err="1">
                <a:solidFill>
                  <a:srgbClr val="1E2731"/>
                </a:solidFill>
              </a:rPr>
              <a:t>Push</a:t>
            </a:r>
            <a:endParaRPr lang="es-ES" sz="8000" b="1" dirty="0">
              <a:solidFill>
                <a:srgbClr val="1E2731"/>
              </a:solidFill>
            </a:endParaRPr>
          </a:p>
        </p:txBody>
      </p:sp>
      <p:pic>
        <p:nvPicPr>
          <p:cNvPr id="4" name="Picture 3"/>
          <p:cNvPicPr>
            <a:picLocks noChangeAspect="1"/>
          </p:cNvPicPr>
          <p:nvPr/>
        </p:nvPicPr>
        <p:blipFill>
          <a:blip r:embed="rId2"/>
          <a:stretch>
            <a:fillRect/>
          </a:stretch>
        </p:blipFill>
        <p:spPr>
          <a:xfrm>
            <a:off x="9278656" y="2560954"/>
            <a:ext cx="7306049" cy="9304468"/>
          </a:xfrm>
          <a:prstGeom prst="rect">
            <a:avLst/>
          </a:prstGeom>
        </p:spPr>
      </p:pic>
    </p:spTree>
    <p:extLst>
      <p:ext uri="{BB962C8B-B14F-4D97-AF65-F5344CB8AC3E}">
        <p14:creationId xmlns:p14="http://schemas.microsoft.com/office/powerpoint/2010/main" val="38608115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615564"/>
            <a:ext cx="24407572" cy="8867359"/>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5" name="TextBox 24"/>
          <p:cNvSpPr txBox="1"/>
          <p:nvPr/>
        </p:nvSpPr>
        <p:spPr>
          <a:xfrm>
            <a:off x="3259688" y="3973155"/>
            <a:ext cx="17888195" cy="5632293"/>
          </a:xfrm>
          <a:prstGeom prst="rect">
            <a:avLst/>
          </a:prstGeom>
          <a:noFill/>
        </p:spPr>
        <p:txBody>
          <a:bodyPr wrap="none" lIns="91422" tIns="45711" rIns="91422" bIns="45711" rtlCol="0">
            <a:spAutoFit/>
          </a:bodyPr>
          <a:lstStyle/>
          <a:p>
            <a:pPr algn="ctr"/>
            <a:r>
              <a:rPr lang="es-ES" sz="12000" b="1" dirty="0" err="1">
                <a:solidFill>
                  <a:schemeClr val="bg1"/>
                </a:solidFill>
                <a:latin typeface="Arial" panose="020B0604020202020204" pitchFamily="34" charset="0"/>
                <a:cs typeface="Arial" panose="020B0604020202020204" pitchFamily="34" charset="0"/>
              </a:rPr>
              <a:t>What</a:t>
            </a:r>
            <a:r>
              <a:rPr lang="es-ES" sz="12000" b="1" dirty="0">
                <a:solidFill>
                  <a:schemeClr val="bg1"/>
                </a:solidFill>
                <a:latin typeface="Arial" panose="020B0604020202020204" pitchFamily="34" charset="0"/>
                <a:cs typeface="Arial" panose="020B0604020202020204" pitchFamily="34" charset="0"/>
              </a:rPr>
              <a:t> are </a:t>
            </a:r>
          </a:p>
          <a:p>
            <a:pPr algn="ctr"/>
            <a:r>
              <a:rPr lang="es-ES" sz="12000" b="1" dirty="0" err="1">
                <a:solidFill>
                  <a:schemeClr val="bg1"/>
                </a:solidFill>
                <a:latin typeface="Arial" panose="020B0604020202020204" pitchFamily="34" charset="0"/>
                <a:cs typeface="Arial" panose="020B0604020202020204" pitchFamily="34" charset="0"/>
              </a:rPr>
              <a:t>Functional</a:t>
            </a:r>
            <a:r>
              <a:rPr lang="es-ES" sz="12000" b="1" dirty="0">
                <a:solidFill>
                  <a:schemeClr val="bg1"/>
                </a:solidFill>
                <a:latin typeface="Arial" panose="020B0604020202020204" pitchFamily="34" charset="0"/>
                <a:cs typeface="Arial" panose="020B0604020202020204" pitchFamily="34" charset="0"/>
              </a:rPr>
              <a:t> and </a:t>
            </a:r>
          </a:p>
          <a:p>
            <a:pPr algn="ctr"/>
            <a:r>
              <a:rPr lang="es-ES" sz="12000" b="1" dirty="0">
                <a:solidFill>
                  <a:schemeClr val="bg1"/>
                </a:solidFill>
                <a:latin typeface="Arial" panose="020B0604020202020204" pitchFamily="34" charset="0"/>
                <a:cs typeface="Arial" panose="020B0604020202020204" pitchFamily="34" charset="0"/>
              </a:rPr>
              <a:t>Reactive </a:t>
            </a:r>
            <a:r>
              <a:rPr lang="es-ES" sz="12000" b="1" dirty="0" err="1">
                <a:solidFill>
                  <a:schemeClr val="bg1"/>
                </a:solidFill>
                <a:latin typeface="Arial" panose="020B0604020202020204" pitchFamily="34" charset="0"/>
                <a:cs typeface="Arial" panose="020B0604020202020204" pitchFamily="34" charset="0"/>
              </a:rPr>
              <a:t>Programming</a:t>
            </a:r>
            <a:r>
              <a:rPr lang="es-ES" sz="12000" b="1" dirty="0">
                <a:solidFill>
                  <a:schemeClr val="bg1"/>
                </a:solidFill>
                <a:latin typeface="Arial" panose="020B0604020202020204" pitchFamily="34" charset="0"/>
                <a:cs typeface="Arial" panose="020B0604020202020204" pitchFamily="34" charset="0"/>
              </a:rPr>
              <a:t>?</a:t>
            </a:r>
            <a:endParaRPr lang="id-ID" sz="1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39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latin typeface="Arial" charset="0"/>
              <a:ea typeface="Arial" charset="0"/>
              <a:cs typeface="Arial" charset="0"/>
            </a:endParaRPr>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Push vs Pull</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RP</a:t>
            </a:r>
          </a:p>
        </p:txBody>
      </p:sp>
      <p:sp>
        <p:nvSpPr>
          <p:cNvPr id="9" name="TextBox 8"/>
          <p:cNvSpPr txBox="1"/>
          <p:nvPr/>
        </p:nvSpPr>
        <p:spPr>
          <a:xfrm>
            <a:off x="7483888" y="2167120"/>
            <a:ext cx="10506402" cy="1323439"/>
          </a:xfrm>
          <a:prstGeom prst="rect">
            <a:avLst/>
          </a:prstGeom>
          <a:noFill/>
        </p:spPr>
        <p:txBody>
          <a:bodyPr wrap="none" rtlCol="0">
            <a:spAutoFit/>
          </a:bodyPr>
          <a:lstStyle/>
          <a:p>
            <a:r>
              <a:rPr lang="es-ES" sz="8000" b="1" dirty="0" err="1">
                <a:solidFill>
                  <a:srgbClr val="1E2731"/>
                </a:solidFill>
                <a:latin typeface="Arial" charset="0"/>
                <a:ea typeface="Arial" charset="0"/>
                <a:cs typeface="Arial" charset="0"/>
              </a:rPr>
              <a:t>Example</a:t>
            </a:r>
            <a:r>
              <a:rPr lang="es-ES" sz="8000" b="1" dirty="0">
                <a:solidFill>
                  <a:srgbClr val="1E2731"/>
                </a:solidFill>
                <a:latin typeface="Arial" charset="0"/>
                <a:ea typeface="Arial" charset="0"/>
                <a:cs typeface="Arial" charset="0"/>
              </a:rPr>
              <a:t>: </a:t>
            </a:r>
            <a:r>
              <a:rPr lang="es-ES" sz="8000" b="1" dirty="0" err="1">
                <a:solidFill>
                  <a:srgbClr val="1E2731"/>
                </a:solidFill>
                <a:latin typeface="Arial" charset="0"/>
                <a:ea typeface="Arial" charset="0"/>
                <a:cs typeface="Arial" charset="0"/>
              </a:rPr>
              <a:t>Get</a:t>
            </a:r>
            <a:r>
              <a:rPr lang="es-ES" sz="8000" b="1" dirty="0">
                <a:solidFill>
                  <a:srgbClr val="1E2731"/>
                </a:solidFill>
                <a:latin typeface="Arial" charset="0"/>
                <a:ea typeface="Arial" charset="0"/>
                <a:cs typeface="Arial" charset="0"/>
              </a:rPr>
              <a:t> tweets </a:t>
            </a:r>
          </a:p>
        </p:txBody>
      </p:sp>
      <p:sp>
        <p:nvSpPr>
          <p:cNvPr id="8" name="TextBox 7"/>
          <p:cNvSpPr txBox="1"/>
          <p:nvPr/>
        </p:nvSpPr>
        <p:spPr>
          <a:xfrm>
            <a:off x="640229" y="7589379"/>
            <a:ext cx="2066591" cy="1323439"/>
          </a:xfrm>
          <a:prstGeom prst="rect">
            <a:avLst/>
          </a:prstGeom>
          <a:noFill/>
        </p:spPr>
        <p:txBody>
          <a:bodyPr wrap="none" rtlCol="0">
            <a:spAutoFit/>
          </a:bodyPr>
          <a:lstStyle/>
          <a:p>
            <a:r>
              <a:rPr lang="es-ES" sz="8000" b="1" dirty="0" err="1">
                <a:solidFill>
                  <a:srgbClr val="1E2731"/>
                </a:solidFill>
              </a:rPr>
              <a:t>Pull</a:t>
            </a:r>
            <a:endParaRPr lang="es-ES" sz="8000" b="1" dirty="0">
              <a:solidFill>
                <a:srgbClr val="1E2731"/>
              </a:solidFill>
            </a:endParaRPr>
          </a:p>
        </p:txBody>
      </p:sp>
      <p:pic>
        <p:nvPicPr>
          <p:cNvPr id="2" name="Picture 1"/>
          <p:cNvPicPr>
            <a:picLocks noChangeAspect="1"/>
          </p:cNvPicPr>
          <p:nvPr/>
        </p:nvPicPr>
        <p:blipFill>
          <a:blip r:embed="rId2"/>
          <a:stretch>
            <a:fillRect/>
          </a:stretch>
        </p:blipFill>
        <p:spPr>
          <a:xfrm>
            <a:off x="5735916" y="3828879"/>
            <a:ext cx="13934148" cy="9453465"/>
          </a:xfrm>
          <a:prstGeom prst="rect">
            <a:avLst/>
          </a:prstGeom>
        </p:spPr>
      </p:pic>
    </p:spTree>
    <p:extLst>
      <p:ext uri="{BB962C8B-B14F-4D97-AF65-F5344CB8AC3E}">
        <p14:creationId xmlns:p14="http://schemas.microsoft.com/office/powerpoint/2010/main" val="194061334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Push vs Pull</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rPr>
              <a:t>RP</a:t>
            </a:r>
          </a:p>
        </p:txBody>
      </p:sp>
      <p:sp>
        <p:nvSpPr>
          <p:cNvPr id="9" name="TextBox 8"/>
          <p:cNvSpPr txBox="1"/>
          <p:nvPr/>
        </p:nvSpPr>
        <p:spPr>
          <a:xfrm>
            <a:off x="7483888" y="2167120"/>
            <a:ext cx="10506402" cy="1323439"/>
          </a:xfrm>
          <a:prstGeom prst="rect">
            <a:avLst/>
          </a:prstGeom>
          <a:noFill/>
        </p:spPr>
        <p:txBody>
          <a:bodyPr wrap="none" rtlCol="0">
            <a:spAutoFit/>
          </a:bodyPr>
          <a:lstStyle/>
          <a:p>
            <a:r>
              <a:rPr lang="es-ES" sz="8000" b="1" dirty="0" err="1">
                <a:solidFill>
                  <a:srgbClr val="1E2731"/>
                </a:solidFill>
              </a:rPr>
              <a:t>Example</a:t>
            </a:r>
            <a:r>
              <a:rPr lang="es-ES" sz="8000" b="1" dirty="0">
                <a:solidFill>
                  <a:srgbClr val="1E2731"/>
                </a:solidFill>
              </a:rPr>
              <a:t>: </a:t>
            </a:r>
            <a:r>
              <a:rPr lang="es-ES" sz="8000" b="1" dirty="0" err="1">
                <a:solidFill>
                  <a:srgbClr val="1E2731"/>
                </a:solidFill>
              </a:rPr>
              <a:t>Get</a:t>
            </a:r>
            <a:r>
              <a:rPr lang="es-ES" sz="8000" b="1" dirty="0">
                <a:solidFill>
                  <a:srgbClr val="1E2731"/>
                </a:solidFill>
              </a:rPr>
              <a:t> tweets </a:t>
            </a:r>
          </a:p>
        </p:txBody>
      </p:sp>
      <p:sp>
        <p:nvSpPr>
          <p:cNvPr id="8" name="TextBox 7"/>
          <p:cNvSpPr txBox="1"/>
          <p:nvPr/>
        </p:nvSpPr>
        <p:spPr>
          <a:xfrm>
            <a:off x="742429" y="7366648"/>
            <a:ext cx="2693366" cy="1323439"/>
          </a:xfrm>
          <a:prstGeom prst="rect">
            <a:avLst/>
          </a:prstGeom>
          <a:noFill/>
        </p:spPr>
        <p:txBody>
          <a:bodyPr wrap="none" rtlCol="0">
            <a:spAutoFit/>
          </a:bodyPr>
          <a:lstStyle/>
          <a:p>
            <a:r>
              <a:rPr lang="es-ES" sz="8000" b="1" dirty="0" err="1">
                <a:solidFill>
                  <a:srgbClr val="1E2731"/>
                </a:solidFill>
              </a:rPr>
              <a:t>Push</a:t>
            </a:r>
            <a:endParaRPr lang="es-ES" sz="8000" b="1" dirty="0">
              <a:solidFill>
                <a:srgbClr val="1E2731"/>
              </a:solidFill>
            </a:endParaRPr>
          </a:p>
        </p:txBody>
      </p:sp>
      <p:pic>
        <p:nvPicPr>
          <p:cNvPr id="3" name="Picture 2"/>
          <p:cNvPicPr>
            <a:picLocks noChangeAspect="1"/>
          </p:cNvPicPr>
          <p:nvPr/>
        </p:nvPicPr>
        <p:blipFill>
          <a:blip r:embed="rId2"/>
          <a:stretch>
            <a:fillRect/>
          </a:stretch>
        </p:blipFill>
        <p:spPr>
          <a:xfrm>
            <a:off x="5450541" y="5036299"/>
            <a:ext cx="15670756" cy="5846854"/>
          </a:xfrm>
          <a:prstGeom prst="rect">
            <a:avLst/>
          </a:prstGeom>
        </p:spPr>
      </p:pic>
    </p:spTree>
    <p:extLst>
      <p:ext uri="{BB962C8B-B14F-4D97-AF65-F5344CB8AC3E}">
        <p14:creationId xmlns:p14="http://schemas.microsoft.com/office/powerpoint/2010/main" val="17979634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4895747" y="2818441"/>
            <a:ext cx="14608450" cy="8079117"/>
          </a:xfrm>
          <a:prstGeom prst="rect">
            <a:avLst/>
          </a:prstGeom>
          <a:noFill/>
        </p:spPr>
        <p:txBody>
          <a:bodyPr wrap="none" lIns="91422" tIns="45711" rIns="91422" bIns="45711" rtlCol="0">
            <a:spAutoFit/>
          </a:bodyPr>
          <a:lstStyle/>
          <a:p>
            <a:pPr algn="ctr"/>
            <a:r>
              <a:rPr lang="es-ES" sz="17300" b="1" dirty="0" err="1">
                <a:solidFill>
                  <a:schemeClr val="bg1"/>
                </a:solidFill>
                <a:latin typeface="Arial" panose="020B0604020202020204" pitchFamily="34" charset="0"/>
                <a:cs typeface="Arial" panose="020B0604020202020204" pitchFamily="34" charset="0"/>
              </a:rPr>
              <a:t>Functional</a:t>
            </a:r>
            <a:r>
              <a:rPr lang="es-ES" sz="17300" b="1" dirty="0">
                <a:solidFill>
                  <a:schemeClr val="bg1"/>
                </a:solidFill>
                <a:latin typeface="Arial" panose="020B0604020202020204" pitchFamily="34" charset="0"/>
                <a:cs typeface="Arial" panose="020B0604020202020204" pitchFamily="34" charset="0"/>
              </a:rPr>
              <a:t> </a:t>
            </a:r>
          </a:p>
          <a:p>
            <a:pPr algn="ctr"/>
            <a:r>
              <a:rPr lang="es-ES" sz="17300" b="1" dirty="0">
                <a:solidFill>
                  <a:schemeClr val="bg1"/>
                </a:solidFill>
                <a:latin typeface="Arial" panose="020B0604020202020204" pitchFamily="34" charset="0"/>
                <a:cs typeface="Arial" panose="020B0604020202020204" pitchFamily="34" charset="0"/>
              </a:rPr>
              <a:t>Reactive </a:t>
            </a:r>
          </a:p>
          <a:p>
            <a:pPr algn="ctr"/>
            <a:r>
              <a:rPr lang="es-ES" sz="17300" b="1" dirty="0" err="1">
                <a:solidFill>
                  <a:schemeClr val="bg1"/>
                </a:solidFill>
                <a:latin typeface="Arial" panose="020B0604020202020204" pitchFamily="34" charset="0"/>
                <a:cs typeface="Arial" panose="020B0604020202020204" pitchFamily="34" charset="0"/>
              </a:rPr>
              <a:t>Programming</a:t>
            </a: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5924837"/>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4959059" y="5480709"/>
            <a:ext cx="14481812" cy="2754582"/>
          </a:xfrm>
          <a:prstGeom prst="rect">
            <a:avLst/>
          </a:prstGeom>
          <a:noFill/>
        </p:spPr>
        <p:txBody>
          <a:bodyPr wrap="none" lIns="91422" tIns="45711" rIns="91422" bIns="45711" rtlCol="0">
            <a:spAutoFit/>
          </a:bodyPr>
          <a:lstStyle/>
          <a:p>
            <a:pPr algn="ctr"/>
            <a:r>
              <a:rPr lang="es-ES" sz="17300" b="1" dirty="0" err="1">
                <a:solidFill>
                  <a:schemeClr val="bg1"/>
                </a:solidFill>
                <a:latin typeface="Arial" panose="020B0604020202020204" pitchFamily="34" charset="0"/>
                <a:cs typeface="Arial" panose="020B0604020202020204" pitchFamily="34" charset="0"/>
              </a:rPr>
              <a:t>What</a:t>
            </a:r>
            <a:r>
              <a:rPr lang="es-ES" sz="17300" b="1" dirty="0">
                <a:solidFill>
                  <a:schemeClr val="bg1"/>
                </a:solidFill>
                <a:latin typeface="Arial" panose="020B0604020202020204" pitchFamily="34" charset="0"/>
                <a:cs typeface="Arial" panose="020B0604020202020204" pitchFamily="34" charset="0"/>
              </a:rPr>
              <a:t> </a:t>
            </a:r>
            <a:r>
              <a:rPr lang="es-ES" sz="17300" b="1" dirty="0" err="1">
                <a:solidFill>
                  <a:schemeClr val="bg1"/>
                </a:solidFill>
                <a:latin typeface="Arial" panose="020B0604020202020204" pitchFamily="34" charset="0"/>
                <a:cs typeface="Arial" panose="020B0604020202020204" pitchFamily="34" charset="0"/>
              </a:rPr>
              <a:t>is</a:t>
            </a:r>
            <a:r>
              <a:rPr lang="es-ES" sz="17300" b="1" dirty="0">
                <a:solidFill>
                  <a:schemeClr val="bg1"/>
                </a:solidFill>
                <a:latin typeface="Arial" panose="020B0604020202020204" pitchFamily="34" charset="0"/>
                <a:cs typeface="Arial" panose="020B0604020202020204" pitchFamily="34" charset="0"/>
              </a:rPr>
              <a:t> FRP?</a:t>
            </a: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7740895"/>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733605" y="483017"/>
            <a:ext cx="20962938" cy="1446532"/>
          </a:xfrm>
          <a:prstGeom prst="rect">
            <a:avLst/>
          </a:prstGeom>
          <a:noFill/>
        </p:spPr>
        <p:txBody>
          <a:bodyPr wrap="square" lIns="91422" tIns="45711" rIns="91422" bIns="45711" rtlCol="0">
            <a:spAutoFit/>
          </a:bodyPr>
          <a:lstStyle/>
          <a:p>
            <a:pPr algn="ctr"/>
            <a:r>
              <a:rPr lang="es-ES" sz="8800" b="1" dirty="0">
                <a:solidFill>
                  <a:schemeClr val="tx2"/>
                </a:solidFill>
                <a:latin typeface="Arial" charset="0"/>
                <a:ea typeface="Arial" charset="0"/>
                <a:cs typeface="Arial" charset="0"/>
              </a:rPr>
              <a:t>FRP</a:t>
            </a:r>
            <a:endParaRPr lang="id-ID" sz="8800" b="1" dirty="0">
              <a:solidFill>
                <a:schemeClr val="tx2"/>
              </a:solidFill>
              <a:latin typeface="Arial" charset="0"/>
              <a:ea typeface="Arial" charset="0"/>
              <a:cs typeface="Arial" charset="0"/>
            </a:endParaRPr>
          </a:p>
        </p:txBody>
      </p:sp>
      <p:grpSp>
        <p:nvGrpSpPr>
          <p:cNvPr id="3" name="Group 2"/>
          <p:cNvGrpSpPr/>
          <p:nvPr/>
        </p:nvGrpSpPr>
        <p:grpSpPr>
          <a:xfrm>
            <a:off x="875388" y="6314102"/>
            <a:ext cx="21084587" cy="775561"/>
            <a:chOff x="1930687" y="4323664"/>
            <a:chExt cx="21084587" cy="775561"/>
          </a:xfrm>
        </p:grpSpPr>
        <p:sp>
          <p:nvSpPr>
            <p:cNvPr id="43" name="TextBox 42"/>
            <p:cNvSpPr txBox="1"/>
            <p:nvPr/>
          </p:nvSpPr>
          <p:spPr>
            <a:xfrm>
              <a:off x="2430337" y="4323664"/>
              <a:ext cx="20584937" cy="775561"/>
            </a:xfrm>
            <a:prstGeom prst="rect">
              <a:avLst/>
            </a:prstGeom>
            <a:noFill/>
          </p:spPr>
          <p:txBody>
            <a:bodyPr wrap="square" lIns="219419" tIns="109710" rIns="219419" bIns="109710" rtlCol="0">
              <a:spAutoFit/>
            </a:bodyPr>
            <a:lstStyle/>
            <a:p>
              <a:r>
                <a:rPr lang="en-US" dirty="0"/>
                <a:t>makes your code cleaner, clearer, more robust, and more maintainable, in a word, simpler</a:t>
              </a:r>
              <a:endParaRPr lang="en-US" sz="2400" dirty="0">
                <a:latin typeface="Lato Light"/>
                <a:ea typeface="Open Sans Light" panose="020B0306030504020204" pitchFamily="34" charset="0"/>
                <a:cs typeface="Lato Light"/>
              </a:endParaRPr>
            </a:p>
          </p:txBody>
        </p:sp>
        <p:sp>
          <p:nvSpPr>
            <p:cNvPr id="44"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39" name="Group 38"/>
          <p:cNvGrpSpPr/>
          <p:nvPr/>
        </p:nvGrpSpPr>
        <p:grpSpPr>
          <a:xfrm>
            <a:off x="878265" y="8207927"/>
            <a:ext cx="22674725" cy="1698890"/>
            <a:chOff x="1930687" y="4323664"/>
            <a:chExt cx="22674725" cy="1698890"/>
          </a:xfrm>
        </p:grpSpPr>
        <p:sp>
          <p:nvSpPr>
            <p:cNvPr id="40" name="TextBox 39"/>
            <p:cNvSpPr txBox="1"/>
            <p:nvPr/>
          </p:nvSpPr>
          <p:spPr>
            <a:xfrm>
              <a:off x="2430337" y="4323664"/>
              <a:ext cx="22175075" cy="1698890"/>
            </a:xfrm>
            <a:prstGeom prst="rect">
              <a:avLst/>
            </a:prstGeom>
            <a:noFill/>
          </p:spPr>
          <p:txBody>
            <a:bodyPr wrap="square" lIns="219419" tIns="109710" rIns="219419" bIns="109710" rtlCol="0">
              <a:spAutoFit/>
            </a:bodyPr>
            <a:lstStyle/>
            <a:p>
              <a:r>
                <a:rPr lang="en-US" dirty="0"/>
                <a:t>is a very different way of doing things. It will improve your code and transform your thinking for the better</a:t>
              </a:r>
            </a:p>
            <a:p>
              <a:br>
                <a:rPr lang="en-US" dirty="0"/>
              </a:br>
              <a:endParaRPr lang="en-US" sz="2400" dirty="0">
                <a:latin typeface="Lato Light"/>
                <a:ea typeface="Open Sans Light" panose="020B0306030504020204" pitchFamily="34" charset="0"/>
                <a:cs typeface="Lato Light"/>
              </a:endParaRPr>
            </a:p>
          </p:txBody>
        </p:sp>
        <p:sp>
          <p:nvSpPr>
            <p:cNvPr id="41"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42" name="Group 41"/>
          <p:cNvGrpSpPr/>
          <p:nvPr/>
        </p:nvGrpSpPr>
        <p:grpSpPr>
          <a:xfrm>
            <a:off x="878265" y="2311832"/>
            <a:ext cx="22674725" cy="1698890"/>
            <a:chOff x="1930687" y="4323664"/>
            <a:chExt cx="22674725" cy="1698890"/>
          </a:xfrm>
        </p:grpSpPr>
        <p:sp>
          <p:nvSpPr>
            <p:cNvPr id="45" name="TextBox 44"/>
            <p:cNvSpPr txBox="1"/>
            <p:nvPr/>
          </p:nvSpPr>
          <p:spPr>
            <a:xfrm>
              <a:off x="2430337" y="4323664"/>
              <a:ext cx="22175075" cy="1698890"/>
            </a:xfrm>
            <a:prstGeom prst="rect">
              <a:avLst/>
            </a:prstGeom>
            <a:noFill/>
          </p:spPr>
          <p:txBody>
            <a:bodyPr wrap="square" lIns="219419" tIns="109710" rIns="219419" bIns="109710" rtlCol="0">
              <a:spAutoFit/>
            </a:bodyPr>
            <a:lstStyle/>
            <a:p>
              <a:r>
                <a:rPr lang="en-US" dirty="0"/>
                <a:t>is a specific programming technique to improve your code in an area that just happens to be a common source of complexity (and therefore bugs): event propagation </a:t>
              </a:r>
              <a:br>
                <a:rPr lang="en-US" dirty="0"/>
              </a:br>
              <a:endParaRPr lang="en-US" sz="2400" dirty="0">
                <a:latin typeface="Lato Light"/>
                <a:ea typeface="Open Sans Light" panose="020B0306030504020204" pitchFamily="34" charset="0"/>
                <a:cs typeface="Lato Light"/>
              </a:endParaRPr>
            </a:p>
          </p:txBody>
        </p:sp>
        <p:sp>
          <p:nvSpPr>
            <p:cNvPr id="46"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12" name="Group 11"/>
          <p:cNvGrpSpPr/>
          <p:nvPr/>
        </p:nvGrpSpPr>
        <p:grpSpPr>
          <a:xfrm>
            <a:off x="875388" y="4269286"/>
            <a:ext cx="21084587" cy="775561"/>
            <a:chOff x="1930687" y="4323664"/>
            <a:chExt cx="21084587" cy="775561"/>
          </a:xfrm>
        </p:grpSpPr>
        <p:sp>
          <p:nvSpPr>
            <p:cNvPr id="13" name="TextBox 12"/>
            <p:cNvSpPr txBox="1"/>
            <p:nvPr/>
          </p:nvSpPr>
          <p:spPr>
            <a:xfrm>
              <a:off x="2430337" y="4323664"/>
              <a:ext cx="20584937" cy="775561"/>
            </a:xfrm>
            <a:prstGeom prst="rect">
              <a:avLst/>
            </a:prstGeom>
            <a:noFill/>
          </p:spPr>
          <p:txBody>
            <a:bodyPr wrap="square" lIns="219419" tIns="109710" rIns="219419" bIns="109710" rtlCol="0">
              <a:spAutoFit/>
            </a:bodyPr>
            <a:lstStyle/>
            <a:p>
              <a:r>
                <a:rPr lang="en-US" dirty="0"/>
                <a:t>Powerful composition and aggregation of streams</a:t>
              </a:r>
              <a:endParaRPr lang="en-US" sz="2400" dirty="0">
                <a:latin typeface="Lato Light"/>
                <a:ea typeface="Open Sans Light" panose="020B0306030504020204" pitchFamily="34" charset="0"/>
                <a:cs typeface="Lato Light"/>
              </a:endParaRPr>
            </a:p>
          </p:txBody>
        </p:sp>
        <p:sp>
          <p:nvSpPr>
            <p:cNvPr id="14"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15" name="Group 14"/>
          <p:cNvGrpSpPr/>
          <p:nvPr/>
        </p:nvGrpSpPr>
        <p:grpSpPr>
          <a:xfrm>
            <a:off x="878265" y="10037186"/>
            <a:ext cx="22674725" cy="1698890"/>
            <a:chOff x="1930687" y="4323664"/>
            <a:chExt cx="22674725" cy="1698890"/>
          </a:xfrm>
        </p:grpSpPr>
        <p:sp>
          <p:nvSpPr>
            <p:cNvPr id="16" name="TextBox 15"/>
            <p:cNvSpPr txBox="1"/>
            <p:nvPr/>
          </p:nvSpPr>
          <p:spPr>
            <a:xfrm>
              <a:off x="2430337" y="4323664"/>
              <a:ext cx="22175075" cy="1698890"/>
            </a:xfrm>
            <a:prstGeom prst="rect">
              <a:avLst/>
            </a:prstGeom>
            <a:noFill/>
          </p:spPr>
          <p:txBody>
            <a:bodyPr wrap="square" lIns="219419" tIns="109710" rIns="219419" bIns="109710" rtlCol="0">
              <a:spAutoFit/>
            </a:bodyPr>
            <a:lstStyle/>
            <a:p>
              <a:r>
                <a:rPr lang="en-US" dirty="0"/>
                <a:t>Good fit for concurrent and event-driven systems</a:t>
              </a:r>
            </a:p>
            <a:p>
              <a:br>
                <a:rPr lang="en-US" dirty="0"/>
              </a:br>
              <a:endParaRPr lang="en-US" sz="2400" dirty="0">
                <a:latin typeface="Lato Light"/>
                <a:ea typeface="Open Sans Light" panose="020B0306030504020204" pitchFamily="34" charset="0"/>
                <a:cs typeface="Lato Light"/>
              </a:endParaRPr>
            </a:p>
          </p:txBody>
        </p:sp>
        <p:sp>
          <p:nvSpPr>
            <p:cNvPr id="17"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18" name="Group 17"/>
          <p:cNvGrpSpPr/>
          <p:nvPr/>
        </p:nvGrpSpPr>
        <p:grpSpPr>
          <a:xfrm>
            <a:off x="878265" y="11987180"/>
            <a:ext cx="22674725" cy="1698890"/>
            <a:chOff x="1930687" y="4323664"/>
            <a:chExt cx="22674725" cy="1698890"/>
          </a:xfrm>
        </p:grpSpPr>
        <p:sp>
          <p:nvSpPr>
            <p:cNvPr id="19" name="TextBox 18"/>
            <p:cNvSpPr txBox="1"/>
            <p:nvPr/>
          </p:nvSpPr>
          <p:spPr>
            <a:xfrm>
              <a:off x="2430337" y="4323664"/>
              <a:ext cx="22175075" cy="1698890"/>
            </a:xfrm>
            <a:prstGeom prst="rect">
              <a:avLst/>
            </a:prstGeom>
            <a:noFill/>
          </p:spPr>
          <p:txBody>
            <a:bodyPr wrap="square" lIns="219419" tIns="109710" rIns="219419" bIns="109710" rtlCol="0">
              <a:spAutoFit/>
            </a:bodyPr>
            <a:lstStyle/>
            <a:p>
              <a:r>
                <a:rPr lang="en-US" dirty="0"/>
                <a:t>Easy to test</a:t>
              </a:r>
            </a:p>
            <a:p>
              <a:br>
                <a:rPr lang="en-US" dirty="0"/>
              </a:br>
              <a:endParaRPr lang="en-US" sz="2400" dirty="0">
                <a:latin typeface="Lato Light"/>
                <a:ea typeface="Open Sans Light" panose="020B0306030504020204" pitchFamily="34" charset="0"/>
                <a:cs typeface="Lato Light"/>
              </a:endParaRPr>
            </a:p>
          </p:txBody>
        </p:sp>
        <p:sp>
          <p:nvSpPr>
            <p:cNvPr id="20"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Tree>
    <p:extLst>
      <p:ext uri="{BB962C8B-B14F-4D97-AF65-F5344CB8AC3E}">
        <p14:creationId xmlns:p14="http://schemas.microsoft.com/office/powerpoint/2010/main" val="23454361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733605" y="483017"/>
            <a:ext cx="20962938" cy="1446532"/>
          </a:xfrm>
          <a:prstGeom prst="rect">
            <a:avLst/>
          </a:prstGeom>
          <a:noFill/>
        </p:spPr>
        <p:txBody>
          <a:bodyPr wrap="square" lIns="91422" tIns="45711" rIns="91422" bIns="45711" rtlCol="0">
            <a:spAutoFit/>
          </a:bodyPr>
          <a:lstStyle/>
          <a:p>
            <a:pPr algn="ctr"/>
            <a:r>
              <a:rPr lang="es-ES" sz="8800" b="1" dirty="0">
                <a:solidFill>
                  <a:schemeClr val="tx2"/>
                </a:solidFill>
                <a:latin typeface="Arial" charset="0"/>
                <a:ea typeface="Arial" charset="0"/>
                <a:cs typeface="Arial" charset="0"/>
              </a:rPr>
              <a:t>FRP</a:t>
            </a:r>
            <a:endParaRPr lang="id-ID" sz="8800" b="1" dirty="0">
              <a:solidFill>
                <a:schemeClr val="tx2"/>
              </a:solidFill>
              <a:latin typeface="Arial" charset="0"/>
              <a:ea typeface="Arial" charset="0"/>
              <a:cs typeface="Arial" charset="0"/>
            </a:endParaRPr>
          </a:p>
        </p:txBody>
      </p:sp>
      <p:sp>
        <p:nvSpPr>
          <p:cNvPr id="47" name="Shape 3921"/>
          <p:cNvSpPr/>
          <p:nvPr/>
        </p:nvSpPr>
        <p:spPr>
          <a:xfrm>
            <a:off x="332335" y="4174076"/>
            <a:ext cx="5601508" cy="5602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75000"/>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dirty="0"/>
          </a:p>
        </p:txBody>
      </p:sp>
      <p:sp>
        <p:nvSpPr>
          <p:cNvPr id="48" name="Shape 3922"/>
          <p:cNvSpPr/>
          <p:nvPr/>
        </p:nvSpPr>
        <p:spPr>
          <a:xfrm>
            <a:off x="2603235" y="4174076"/>
            <a:ext cx="5601511" cy="5602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C9A6">
              <a:alpha val="74902"/>
            </a:srgb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 name="TextBox 1"/>
          <p:cNvSpPr txBox="1"/>
          <p:nvPr/>
        </p:nvSpPr>
        <p:spPr>
          <a:xfrm>
            <a:off x="-121928" y="6472673"/>
            <a:ext cx="3216020" cy="830997"/>
          </a:xfrm>
          <a:prstGeom prst="rect">
            <a:avLst/>
          </a:prstGeom>
          <a:noFill/>
        </p:spPr>
        <p:txBody>
          <a:bodyPr wrap="square" rtlCol="0">
            <a:spAutoFit/>
          </a:bodyPr>
          <a:lstStyle/>
          <a:p>
            <a:pPr algn="ctr"/>
            <a:r>
              <a:rPr lang="es-ES" sz="2400" b="1" dirty="0" err="1">
                <a:solidFill>
                  <a:schemeClr val="bg1"/>
                </a:solidFill>
              </a:rPr>
              <a:t>Functional</a:t>
            </a:r>
            <a:endParaRPr lang="es-ES" sz="2400" b="1" dirty="0">
              <a:solidFill>
                <a:schemeClr val="bg1"/>
              </a:solidFill>
            </a:endParaRPr>
          </a:p>
          <a:p>
            <a:pPr algn="ctr"/>
            <a:r>
              <a:rPr lang="es-ES" sz="2400" b="1" dirty="0" err="1">
                <a:solidFill>
                  <a:schemeClr val="bg1"/>
                </a:solidFill>
              </a:rPr>
              <a:t>Programming</a:t>
            </a:r>
            <a:endParaRPr lang="es-ES" sz="2400" b="1" dirty="0">
              <a:solidFill>
                <a:schemeClr val="bg1"/>
              </a:solidFill>
            </a:endParaRPr>
          </a:p>
        </p:txBody>
      </p:sp>
      <p:sp>
        <p:nvSpPr>
          <p:cNvPr id="50" name="TextBox 49"/>
          <p:cNvSpPr txBox="1"/>
          <p:nvPr/>
        </p:nvSpPr>
        <p:spPr>
          <a:xfrm>
            <a:off x="2311976" y="6426507"/>
            <a:ext cx="4123975" cy="923330"/>
          </a:xfrm>
          <a:prstGeom prst="rect">
            <a:avLst/>
          </a:prstGeom>
          <a:noFill/>
        </p:spPr>
        <p:txBody>
          <a:bodyPr wrap="square" rtlCol="0">
            <a:spAutoFit/>
          </a:bodyPr>
          <a:lstStyle/>
          <a:p>
            <a:pPr algn="ctr"/>
            <a:r>
              <a:rPr lang="es-ES" sz="5400" b="1" dirty="0">
                <a:solidFill>
                  <a:schemeClr val="bg1"/>
                </a:solidFill>
              </a:rPr>
              <a:t>FRP</a:t>
            </a:r>
          </a:p>
        </p:txBody>
      </p:sp>
      <p:sp>
        <p:nvSpPr>
          <p:cNvPr id="17" name="TextBox 16"/>
          <p:cNvSpPr txBox="1"/>
          <p:nvPr/>
        </p:nvSpPr>
        <p:spPr>
          <a:xfrm>
            <a:off x="5378665" y="6472674"/>
            <a:ext cx="3216020" cy="830997"/>
          </a:xfrm>
          <a:prstGeom prst="rect">
            <a:avLst/>
          </a:prstGeom>
          <a:noFill/>
        </p:spPr>
        <p:txBody>
          <a:bodyPr wrap="square" rtlCol="0">
            <a:spAutoFit/>
          </a:bodyPr>
          <a:lstStyle/>
          <a:p>
            <a:pPr algn="ctr"/>
            <a:r>
              <a:rPr lang="es-ES" sz="2400" b="1" dirty="0">
                <a:solidFill>
                  <a:schemeClr val="bg1"/>
                </a:solidFill>
              </a:rPr>
              <a:t>Reactive</a:t>
            </a:r>
          </a:p>
          <a:p>
            <a:pPr algn="ctr"/>
            <a:r>
              <a:rPr lang="es-ES" sz="2400" b="1" dirty="0" err="1">
                <a:solidFill>
                  <a:schemeClr val="bg1"/>
                </a:solidFill>
              </a:rPr>
              <a:t>Programming</a:t>
            </a:r>
            <a:endParaRPr lang="es-ES" sz="2400" b="1" dirty="0">
              <a:solidFill>
                <a:schemeClr val="bg1"/>
              </a:solidFill>
            </a:endParaRPr>
          </a:p>
        </p:txBody>
      </p:sp>
      <p:grpSp>
        <p:nvGrpSpPr>
          <p:cNvPr id="3" name="Group 2"/>
          <p:cNvGrpSpPr/>
          <p:nvPr/>
        </p:nvGrpSpPr>
        <p:grpSpPr>
          <a:xfrm>
            <a:off x="8504643" y="2898303"/>
            <a:ext cx="15480772" cy="2602435"/>
            <a:chOff x="8504643" y="2898303"/>
            <a:chExt cx="15480772" cy="2602435"/>
          </a:xfrm>
        </p:grpSpPr>
        <p:sp>
          <p:nvSpPr>
            <p:cNvPr id="21" name="Round Diagonal Corner Rectangle 54"/>
            <p:cNvSpPr/>
            <p:nvPr/>
          </p:nvSpPr>
          <p:spPr>
            <a:xfrm>
              <a:off x="8626590" y="2898303"/>
              <a:ext cx="2601757" cy="2602435"/>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3" name="TextBox 22"/>
            <p:cNvSpPr txBox="1"/>
            <p:nvPr/>
          </p:nvSpPr>
          <p:spPr>
            <a:xfrm>
              <a:off x="8504643" y="3487490"/>
              <a:ext cx="2845648" cy="1323439"/>
            </a:xfrm>
            <a:prstGeom prst="rect">
              <a:avLst/>
            </a:prstGeom>
            <a:noFill/>
          </p:spPr>
          <p:txBody>
            <a:bodyPr wrap="square" rtlCol="0">
              <a:spAutoFit/>
            </a:bodyPr>
            <a:lstStyle/>
            <a:p>
              <a:pPr algn="ctr"/>
              <a:r>
                <a:rPr lang="es-ES" sz="8000" b="1" dirty="0">
                  <a:solidFill>
                    <a:schemeClr val="bg1"/>
                  </a:solidFill>
                </a:rPr>
                <a:t>FP</a:t>
              </a:r>
            </a:p>
          </p:txBody>
        </p:sp>
        <p:sp>
          <p:nvSpPr>
            <p:cNvPr id="24" name="TextBox 23"/>
            <p:cNvSpPr txBox="1"/>
            <p:nvPr/>
          </p:nvSpPr>
          <p:spPr>
            <a:xfrm>
              <a:off x="11716656" y="3307810"/>
              <a:ext cx="12268759" cy="1692743"/>
            </a:xfrm>
            <a:prstGeom prst="rect">
              <a:avLst/>
            </a:prstGeom>
            <a:noFill/>
          </p:spPr>
          <p:txBody>
            <a:bodyPr wrap="square" lIns="0" tIns="121892" rIns="0" bIns="0" rtlCol="0">
              <a:spAutoFit/>
            </a:bodyPr>
            <a:lstStyle/>
            <a:p>
              <a:r>
                <a:rPr lang="en-US" sz="2800" dirty="0"/>
                <a:t>Paradigm based on functions, in the mathematical sense of the word. </a:t>
              </a:r>
            </a:p>
            <a:p>
              <a:r>
                <a:rPr lang="en-US" sz="2800" dirty="0"/>
                <a:t>Avoids shared mutable state, so it implies the use of immutable data structures, and it emphasizes compositionality.</a:t>
              </a:r>
              <a:br>
                <a:rPr lang="en-US" sz="2800" dirty="0"/>
              </a:br>
              <a:endParaRPr lang="en-US" sz="1800" dirty="0">
                <a:latin typeface="Lato Light"/>
                <a:cs typeface="Lato Light"/>
              </a:endParaRPr>
            </a:p>
          </p:txBody>
        </p:sp>
      </p:grpSp>
      <p:grpSp>
        <p:nvGrpSpPr>
          <p:cNvPr id="4" name="Group 3"/>
          <p:cNvGrpSpPr/>
          <p:nvPr/>
        </p:nvGrpSpPr>
        <p:grpSpPr>
          <a:xfrm>
            <a:off x="8504643" y="6475331"/>
            <a:ext cx="15480772" cy="2602435"/>
            <a:chOff x="8504643" y="6475331"/>
            <a:chExt cx="15480772" cy="2602435"/>
          </a:xfrm>
        </p:grpSpPr>
        <p:sp>
          <p:nvSpPr>
            <p:cNvPr id="19" name="Round Diagonal Corner Rectangle 53"/>
            <p:cNvSpPr/>
            <p:nvPr/>
          </p:nvSpPr>
          <p:spPr>
            <a:xfrm>
              <a:off x="8626589" y="6475331"/>
              <a:ext cx="2601757" cy="2602435"/>
            </a:xfrm>
            <a:prstGeom prst="round2DiagRect">
              <a:avLst>
                <a:gd name="adj1" fmla="val 18841"/>
                <a:gd name="adj2" fmla="val 0"/>
              </a:avLst>
            </a:prstGeom>
            <a:solidFill>
              <a:srgbClr val="5CD7BC"/>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5" name="TextBox 24"/>
            <p:cNvSpPr txBox="1"/>
            <p:nvPr/>
          </p:nvSpPr>
          <p:spPr>
            <a:xfrm>
              <a:off x="11716656" y="6800248"/>
              <a:ext cx="12268759" cy="2277518"/>
            </a:xfrm>
            <a:prstGeom prst="rect">
              <a:avLst/>
            </a:prstGeom>
            <a:noFill/>
          </p:spPr>
          <p:txBody>
            <a:bodyPr wrap="square" lIns="0" tIns="121892" rIns="0" bIns="0" rtlCol="0">
              <a:spAutoFit/>
            </a:bodyPr>
            <a:lstStyle/>
            <a:p>
              <a:pPr marL="457200" indent="-457200">
                <a:buFont typeface="Arial" panose="020B0604020202020204" pitchFamily="34" charset="0"/>
                <a:buChar char="•"/>
              </a:pPr>
              <a:r>
                <a:rPr lang="en-US" sz="2800" dirty="0"/>
                <a:t>Event-based</a:t>
              </a:r>
            </a:p>
            <a:p>
              <a:pPr marL="457200" indent="-457200">
                <a:buFont typeface="Arial" panose="020B0604020202020204" pitchFamily="34" charset="0"/>
                <a:buChar char="•"/>
              </a:pPr>
              <a:r>
                <a:rPr lang="en-US" sz="2800" dirty="0"/>
                <a:t>Flow data</a:t>
              </a:r>
            </a:p>
            <a:p>
              <a:pPr marL="457200" indent="-457200">
                <a:buFont typeface="Arial" panose="020B0604020202020204" pitchFamily="34" charset="0"/>
                <a:buChar char="•"/>
              </a:pPr>
              <a:r>
                <a:rPr lang="en-US" sz="2800" dirty="0"/>
                <a:t>Gives looser coupling and code becomes more modular</a:t>
              </a:r>
              <a:br>
                <a:rPr lang="en-US" sz="2800" dirty="0"/>
              </a:br>
              <a:br>
                <a:rPr lang="en-US" sz="2800" dirty="0"/>
              </a:br>
              <a:endParaRPr lang="en-US" sz="2800" dirty="0">
                <a:latin typeface="Lato Light"/>
                <a:cs typeface="Lato Light"/>
              </a:endParaRPr>
            </a:p>
          </p:txBody>
        </p:sp>
        <p:sp>
          <p:nvSpPr>
            <p:cNvPr id="26" name="TextBox 25"/>
            <p:cNvSpPr txBox="1"/>
            <p:nvPr/>
          </p:nvSpPr>
          <p:spPr>
            <a:xfrm>
              <a:off x="8504643" y="7035053"/>
              <a:ext cx="2845648" cy="1323439"/>
            </a:xfrm>
            <a:prstGeom prst="rect">
              <a:avLst/>
            </a:prstGeom>
            <a:noFill/>
          </p:spPr>
          <p:txBody>
            <a:bodyPr wrap="square" rtlCol="0">
              <a:spAutoFit/>
            </a:bodyPr>
            <a:lstStyle/>
            <a:p>
              <a:pPr algn="ctr"/>
              <a:r>
                <a:rPr lang="es-ES" sz="8000" b="1" dirty="0">
                  <a:solidFill>
                    <a:schemeClr val="bg1"/>
                  </a:solidFill>
                </a:rPr>
                <a:t>RP</a:t>
              </a:r>
            </a:p>
          </p:txBody>
        </p:sp>
      </p:grpSp>
      <p:grpSp>
        <p:nvGrpSpPr>
          <p:cNvPr id="5" name="Group 4"/>
          <p:cNvGrpSpPr/>
          <p:nvPr/>
        </p:nvGrpSpPr>
        <p:grpSpPr>
          <a:xfrm>
            <a:off x="8504643" y="10160576"/>
            <a:ext cx="15480771" cy="2602435"/>
            <a:chOff x="8504643" y="10160576"/>
            <a:chExt cx="15480771" cy="2602435"/>
          </a:xfrm>
        </p:grpSpPr>
        <p:sp>
          <p:nvSpPr>
            <p:cNvPr id="22" name="Round Diagonal Corner Rectangle 53"/>
            <p:cNvSpPr/>
            <p:nvPr/>
          </p:nvSpPr>
          <p:spPr>
            <a:xfrm>
              <a:off x="8626590" y="10160576"/>
              <a:ext cx="2601757" cy="2602435"/>
            </a:xfrm>
            <a:prstGeom prst="round2DiagRect">
              <a:avLst>
                <a:gd name="adj1" fmla="val 18841"/>
                <a:gd name="adj2" fmla="val 0"/>
              </a:avLst>
            </a:prstGeom>
            <a:solidFill>
              <a:srgbClr val="30958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27" name="TextBox 26"/>
            <p:cNvSpPr txBox="1"/>
            <p:nvPr/>
          </p:nvSpPr>
          <p:spPr>
            <a:xfrm>
              <a:off x="8504643" y="10800073"/>
              <a:ext cx="2845648" cy="1323439"/>
            </a:xfrm>
            <a:prstGeom prst="rect">
              <a:avLst/>
            </a:prstGeom>
            <a:noFill/>
          </p:spPr>
          <p:txBody>
            <a:bodyPr wrap="square" rtlCol="0">
              <a:spAutoFit/>
            </a:bodyPr>
            <a:lstStyle/>
            <a:p>
              <a:pPr algn="ctr"/>
              <a:r>
                <a:rPr lang="es-ES" sz="8000" b="1" dirty="0">
                  <a:solidFill>
                    <a:schemeClr val="bg1"/>
                  </a:solidFill>
                </a:rPr>
                <a:t>FRP</a:t>
              </a:r>
            </a:p>
          </p:txBody>
        </p:sp>
        <p:sp>
          <p:nvSpPr>
            <p:cNvPr id="28" name="TextBox 27"/>
            <p:cNvSpPr txBox="1"/>
            <p:nvPr/>
          </p:nvSpPr>
          <p:spPr>
            <a:xfrm>
              <a:off x="11716655" y="10848448"/>
              <a:ext cx="12268759" cy="1415744"/>
            </a:xfrm>
            <a:prstGeom prst="rect">
              <a:avLst/>
            </a:prstGeom>
            <a:noFill/>
          </p:spPr>
          <p:txBody>
            <a:bodyPr wrap="square" lIns="0" tIns="121892" rIns="0" bIns="0" rtlCol="0">
              <a:spAutoFit/>
            </a:bodyPr>
            <a:lstStyle/>
            <a:p>
              <a:r>
                <a:rPr lang="en-US" sz="2800" dirty="0"/>
                <a:t>A specific method of reactive programming that enforces the rules of functional programming, particularly the property of compositionality.</a:t>
              </a:r>
              <a:br>
                <a:rPr lang="en-US" dirty="0"/>
              </a:br>
              <a:endParaRPr lang="en-US" sz="2800" dirty="0">
                <a:latin typeface="Lato Light"/>
                <a:cs typeface="Lato Light"/>
              </a:endParaRPr>
            </a:p>
          </p:txBody>
        </p:sp>
      </p:grpSp>
    </p:spTree>
    <p:extLst>
      <p:ext uri="{BB962C8B-B14F-4D97-AF65-F5344CB8AC3E}">
        <p14:creationId xmlns:p14="http://schemas.microsoft.com/office/powerpoint/2010/main" val="4190739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846" y="-30602"/>
            <a:ext cx="24400495" cy="1374660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sp>
        <p:nvSpPr>
          <p:cNvPr id="50" name="TextBox 49"/>
          <p:cNvSpPr txBox="1"/>
          <p:nvPr/>
        </p:nvSpPr>
        <p:spPr>
          <a:xfrm>
            <a:off x="0" y="1792941"/>
            <a:ext cx="23236518" cy="9255226"/>
          </a:xfrm>
          <a:prstGeom prst="rect">
            <a:avLst/>
          </a:prstGeom>
          <a:noFill/>
        </p:spPr>
        <p:txBody>
          <a:bodyPr wrap="square" rtlCol="0" anchor="t" anchorCtr="1">
            <a:spAutoFit/>
          </a:bodyPr>
          <a:lstStyle/>
          <a:p>
            <a:pPr algn="ctr">
              <a:lnSpc>
                <a:spcPct val="150000"/>
              </a:lnSpc>
            </a:pPr>
            <a:r>
              <a:rPr lang="en-US" sz="13800" b="1" dirty="0">
                <a:solidFill>
                  <a:schemeClr val="bg1"/>
                </a:solidFill>
                <a:latin typeface="Arial" charset="0"/>
                <a:ea typeface="Arial" charset="0"/>
                <a:cs typeface="Arial" charset="0"/>
              </a:rPr>
              <a:t>FRP Requires </a:t>
            </a:r>
          </a:p>
          <a:p>
            <a:pPr algn="ctr">
              <a:lnSpc>
                <a:spcPct val="150000"/>
              </a:lnSpc>
            </a:pPr>
            <a:r>
              <a:rPr lang="en-US" sz="13800" b="1" dirty="0">
                <a:solidFill>
                  <a:schemeClr val="bg1"/>
                </a:solidFill>
                <a:latin typeface="Arial" charset="0"/>
                <a:ea typeface="Arial" charset="0"/>
                <a:cs typeface="Arial" charset="0"/>
              </a:rPr>
              <a:t>a </a:t>
            </a:r>
          </a:p>
          <a:p>
            <a:pPr algn="ctr">
              <a:lnSpc>
                <a:spcPct val="150000"/>
              </a:lnSpc>
            </a:pPr>
            <a:r>
              <a:rPr lang="en-US" sz="13800" b="1" dirty="0">
                <a:solidFill>
                  <a:schemeClr val="bg1"/>
                </a:solidFill>
                <a:latin typeface="Arial" charset="0"/>
                <a:ea typeface="Arial" charset="0"/>
                <a:cs typeface="Arial" charset="0"/>
              </a:rPr>
              <a:t>paradigm shift</a:t>
            </a:r>
          </a:p>
        </p:txBody>
      </p:sp>
    </p:spTree>
    <p:extLst>
      <p:ext uri="{BB962C8B-B14F-4D97-AF65-F5344CB8AC3E}">
        <p14:creationId xmlns:p14="http://schemas.microsoft.com/office/powerpoint/2010/main" val="776960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24377651" cy="13716000"/>
          </a:xfrm>
          <a:prstGeom prst="rect">
            <a:avLst/>
          </a:prstGeom>
          <a:solidFill>
            <a:schemeClr val="accent6">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sp>
        <p:nvSpPr>
          <p:cNvPr id="13" name="TextBox 12"/>
          <p:cNvSpPr txBox="1"/>
          <p:nvPr/>
        </p:nvSpPr>
        <p:spPr>
          <a:xfrm>
            <a:off x="2407298" y="610805"/>
            <a:ext cx="18937915" cy="1759456"/>
          </a:xfrm>
          <a:prstGeom prst="rect">
            <a:avLst/>
          </a:prstGeom>
          <a:noFill/>
        </p:spPr>
        <p:txBody>
          <a:bodyPr wrap="square" rtlCol="0">
            <a:spAutoFit/>
          </a:bodyPr>
          <a:lstStyle/>
          <a:p>
            <a:pPr algn="ctr">
              <a:lnSpc>
                <a:spcPts val="13000"/>
              </a:lnSpc>
            </a:pPr>
            <a:r>
              <a:rPr lang="en-US" sz="13500" b="1" dirty="0">
                <a:solidFill>
                  <a:schemeClr val="accent3"/>
                </a:solidFill>
                <a:latin typeface="Arial" charset="0"/>
                <a:ea typeface="Arial" charset="0"/>
                <a:cs typeface="Arial" charset="0"/>
              </a:rPr>
              <a:t>Our FRP library: </a:t>
            </a:r>
            <a:r>
              <a:rPr lang="en-US" sz="13500" b="1" dirty="0" err="1">
                <a:solidFill>
                  <a:schemeClr val="accent3"/>
                </a:solidFill>
                <a:latin typeface="Arial" charset="0"/>
                <a:ea typeface="Arial" charset="0"/>
                <a:cs typeface="Arial" charset="0"/>
              </a:rPr>
              <a:t>RxJS</a:t>
            </a:r>
            <a:endParaRPr lang="en-US" sz="13500" b="1" dirty="0">
              <a:solidFill>
                <a:schemeClr val="bg1"/>
              </a:solidFill>
              <a:latin typeface="Arial" charset="0"/>
              <a:ea typeface="Arial" charset="0"/>
              <a:cs typeface="Arial"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227980" y="2977144"/>
            <a:ext cx="8380510" cy="4239141"/>
          </a:xfrm>
          <a:prstGeom prst="rect">
            <a:avLst/>
          </a:prstGeom>
        </p:spPr>
      </p:pic>
      <p:sp>
        <p:nvSpPr>
          <p:cNvPr id="6" name="Rectangle 5"/>
          <p:cNvSpPr/>
          <p:nvPr/>
        </p:nvSpPr>
        <p:spPr>
          <a:xfrm>
            <a:off x="5145741" y="7070133"/>
            <a:ext cx="14755906" cy="753035"/>
          </a:xfrm>
          <a:prstGeom prst="rect">
            <a:avLst/>
          </a:prstGeom>
          <a:solidFill>
            <a:srgbClr val="5B697B"/>
          </a:solidFill>
          <a:ln>
            <a:solidFill>
              <a:srgbClr val="5B6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charset="0"/>
              <a:ea typeface="Arial" charset="0"/>
              <a:cs typeface="Arial" charset="0"/>
            </a:endParaRPr>
          </a:p>
        </p:txBody>
      </p:sp>
      <p:sp>
        <p:nvSpPr>
          <p:cNvPr id="15" name="TextBox 14"/>
          <p:cNvSpPr txBox="1"/>
          <p:nvPr/>
        </p:nvSpPr>
        <p:spPr>
          <a:xfrm>
            <a:off x="273633" y="7070133"/>
            <a:ext cx="23830384" cy="6247864"/>
          </a:xfrm>
          <a:prstGeom prst="rect">
            <a:avLst/>
          </a:prstGeom>
          <a:noFill/>
        </p:spPr>
        <p:txBody>
          <a:bodyPr wrap="square" rtlCol="0">
            <a:spAutoFit/>
          </a:bodyPr>
          <a:lstStyle/>
          <a:p>
            <a:pPr algn="ctr">
              <a:lnSpc>
                <a:spcPct val="200000"/>
              </a:lnSpc>
            </a:pPr>
            <a:r>
              <a:rPr lang="en-US" sz="4000" dirty="0">
                <a:solidFill>
                  <a:schemeClr val="bg1"/>
                </a:solidFill>
                <a:latin typeface="Arial" charset="0"/>
                <a:ea typeface="Arial" charset="0"/>
                <a:cs typeface="Arial" charset="0"/>
              </a:rPr>
              <a:t>Is a library for composing asynchronous and event-based programs using observable collections</a:t>
            </a:r>
          </a:p>
          <a:p>
            <a:pPr algn="ctr">
              <a:lnSpc>
                <a:spcPct val="200000"/>
              </a:lnSpc>
            </a:pPr>
            <a:endParaRPr lang="en-US" sz="4000" dirty="0">
              <a:solidFill>
                <a:schemeClr val="bg1"/>
              </a:solidFill>
              <a:latin typeface="Arial" charset="0"/>
              <a:ea typeface="Arial" charset="0"/>
              <a:cs typeface="Arial" charset="0"/>
            </a:endParaRPr>
          </a:p>
          <a:p>
            <a:pPr algn="ctr">
              <a:lnSpc>
                <a:spcPct val="200000"/>
              </a:lnSpc>
            </a:pPr>
            <a:r>
              <a:rPr lang="en-US" sz="4000" dirty="0">
                <a:solidFill>
                  <a:schemeClr val="bg1"/>
                </a:solidFill>
                <a:latin typeface="Arial" charset="0"/>
                <a:ea typeface="Arial" charset="0"/>
                <a:cs typeface="Arial" charset="0"/>
              </a:rPr>
              <a:t>Has a declarative syntax and composability while introducing an easy time handling and error model</a:t>
            </a:r>
          </a:p>
          <a:p>
            <a:pPr algn="ctr">
              <a:lnSpc>
                <a:spcPct val="200000"/>
              </a:lnSpc>
            </a:pPr>
            <a:endParaRPr lang="en-US" sz="4000" dirty="0">
              <a:solidFill>
                <a:schemeClr val="bg1"/>
              </a:solidFill>
              <a:latin typeface="Arial" charset="0"/>
              <a:ea typeface="Arial" charset="0"/>
              <a:cs typeface="Arial" charset="0"/>
            </a:endParaRPr>
          </a:p>
          <a:p>
            <a:pPr algn="ctr">
              <a:lnSpc>
                <a:spcPct val="200000"/>
              </a:lnSpc>
            </a:pPr>
            <a:r>
              <a:rPr lang="en-US" sz="4000" dirty="0">
                <a:solidFill>
                  <a:schemeClr val="bg1"/>
                </a:solidFill>
                <a:latin typeface="Arial" charset="0"/>
                <a:ea typeface="Arial" charset="0"/>
                <a:cs typeface="Arial" charset="0"/>
              </a:rPr>
              <a:t>Elevates data flow to be a first class architectural pattern on the level of MVC</a:t>
            </a:r>
          </a:p>
        </p:txBody>
      </p:sp>
    </p:spTree>
    <p:extLst>
      <p:ext uri="{BB962C8B-B14F-4D97-AF65-F5344CB8AC3E}">
        <p14:creationId xmlns:p14="http://schemas.microsoft.com/office/powerpoint/2010/main" val="4045628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733605" y="483017"/>
            <a:ext cx="20962938" cy="1446532"/>
          </a:xfrm>
          <a:prstGeom prst="rect">
            <a:avLst/>
          </a:prstGeom>
          <a:noFill/>
        </p:spPr>
        <p:txBody>
          <a:bodyPr wrap="square" lIns="91422" tIns="45711" rIns="91422" bIns="45711" rtlCol="0">
            <a:spAutoFit/>
          </a:bodyPr>
          <a:lstStyle/>
          <a:p>
            <a:pPr algn="ctr"/>
            <a:r>
              <a:rPr lang="es-ES" sz="8800" b="1" dirty="0" err="1">
                <a:solidFill>
                  <a:schemeClr val="tx2"/>
                </a:solidFill>
                <a:latin typeface="Arial" charset="0"/>
                <a:ea typeface="Arial" charset="0"/>
                <a:cs typeface="Arial" charset="0"/>
              </a:rPr>
              <a:t>RxJS</a:t>
            </a:r>
            <a:r>
              <a:rPr lang="es-ES" sz="8800" b="1" dirty="0">
                <a:solidFill>
                  <a:schemeClr val="tx2"/>
                </a:solidFill>
                <a:latin typeface="Arial" charset="0"/>
                <a:ea typeface="Arial" charset="0"/>
                <a:cs typeface="Arial" charset="0"/>
              </a:rPr>
              <a:t>: </a:t>
            </a:r>
            <a:r>
              <a:rPr lang="es-ES" sz="8800" b="1" dirty="0" err="1">
                <a:solidFill>
                  <a:schemeClr val="tx2"/>
                </a:solidFill>
                <a:latin typeface="Arial" charset="0"/>
                <a:ea typeface="Arial" charset="0"/>
                <a:cs typeface="Arial" charset="0"/>
              </a:rPr>
              <a:t>All</a:t>
            </a:r>
            <a:r>
              <a:rPr lang="es-ES" sz="8800" b="1" dirty="0">
                <a:solidFill>
                  <a:schemeClr val="tx2"/>
                </a:solidFill>
                <a:latin typeface="Arial" charset="0"/>
                <a:ea typeface="Arial" charset="0"/>
                <a:cs typeface="Arial" charset="0"/>
              </a:rPr>
              <a:t> </a:t>
            </a:r>
            <a:r>
              <a:rPr lang="es-ES" sz="8800" b="1" dirty="0" err="1">
                <a:solidFill>
                  <a:schemeClr val="tx2"/>
                </a:solidFill>
                <a:latin typeface="Arial" charset="0"/>
                <a:ea typeface="Arial" charset="0"/>
                <a:cs typeface="Arial" charset="0"/>
              </a:rPr>
              <a:t>is</a:t>
            </a:r>
            <a:r>
              <a:rPr lang="es-ES" sz="8800" b="1" dirty="0">
                <a:solidFill>
                  <a:schemeClr val="tx2"/>
                </a:solidFill>
                <a:latin typeface="Arial" charset="0"/>
                <a:ea typeface="Arial" charset="0"/>
                <a:cs typeface="Arial" charset="0"/>
              </a:rPr>
              <a:t> a </a:t>
            </a:r>
            <a:r>
              <a:rPr lang="es-ES" sz="8800" b="1" dirty="0" err="1">
                <a:solidFill>
                  <a:schemeClr val="tx2"/>
                </a:solidFill>
                <a:latin typeface="Arial" charset="0"/>
                <a:ea typeface="Arial" charset="0"/>
                <a:cs typeface="Arial" charset="0"/>
              </a:rPr>
              <a:t>stream</a:t>
            </a:r>
            <a:r>
              <a:rPr lang="es-ES" sz="8800" b="1" dirty="0">
                <a:solidFill>
                  <a:schemeClr val="tx2"/>
                </a:solidFill>
                <a:latin typeface="Arial" charset="0"/>
                <a:ea typeface="Arial" charset="0"/>
                <a:cs typeface="Arial" charset="0"/>
              </a:rPr>
              <a:t>!!!</a:t>
            </a:r>
            <a:endParaRPr lang="id-ID" sz="8800" b="1" dirty="0">
              <a:solidFill>
                <a:schemeClr val="tx2"/>
              </a:solidFill>
              <a:latin typeface="Arial" charset="0"/>
              <a:ea typeface="Arial" charset="0"/>
              <a:cs typeface="Arial" charset="0"/>
            </a:endParaRPr>
          </a:p>
        </p:txBody>
      </p:sp>
      <p:pic>
        <p:nvPicPr>
          <p:cNvPr id="1026" name="Picture 2" descr="Image showing different types of stre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181" y="3041779"/>
            <a:ext cx="14455785" cy="899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438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900170" y="483017"/>
            <a:ext cx="10577347" cy="1446532"/>
          </a:xfrm>
          <a:prstGeom prst="rect">
            <a:avLst/>
          </a:prstGeom>
          <a:noFill/>
        </p:spPr>
        <p:txBody>
          <a:bodyPr wrap="none" lIns="91422" tIns="45711" rIns="91422" bIns="45711" rtlCol="0">
            <a:spAutoFit/>
          </a:bodyPr>
          <a:lstStyle/>
          <a:p>
            <a:pPr algn="ctr"/>
            <a:r>
              <a:rPr lang="en-US" sz="8800" b="1" dirty="0">
                <a:solidFill>
                  <a:schemeClr val="tx2"/>
                </a:solidFill>
                <a:latin typeface="Arial" charset="0"/>
                <a:ea typeface="Arial" charset="0"/>
                <a:cs typeface="Arial" charset="0"/>
              </a:rPr>
              <a:t>FRP Core concepts</a:t>
            </a:r>
            <a:endParaRPr lang="id-ID" sz="8800" b="1" dirty="0">
              <a:solidFill>
                <a:schemeClr val="tx2"/>
              </a:solidFill>
              <a:latin typeface="Arial" charset="0"/>
              <a:ea typeface="Arial" charset="0"/>
              <a:cs typeface="Arial" charset="0"/>
            </a:endParaRPr>
          </a:p>
        </p:txBody>
      </p:sp>
      <p:grpSp>
        <p:nvGrpSpPr>
          <p:cNvPr id="9" name="Group 8"/>
          <p:cNvGrpSpPr/>
          <p:nvPr/>
        </p:nvGrpSpPr>
        <p:grpSpPr>
          <a:xfrm>
            <a:off x="579144" y="2487087"/>
            <a:ext cx="23414653" cy="3159488"/>
            <a:chOff x="579144" y="2487087"/>
            <a:chExt cx="23414653" cy="3159488"/>
          </a:xfrm>
        </p:grpSpPr>
        <p:grpSp>
          <p:nvGrpSpPr>
            <p:cNvPr id="8" name="Group 7"/>
            <p:cNvGrpSpPr/>
            <p:nvPr/>
          </p:nvGrpSpPr>
          <p:grpSpPr>
            <a:xfrm>
              <a:off x="579144" y="2508591"/>
              <a:ext cx="23414652" cy="3137984"/>
              <a:chOff x="579144" y="2508591"/>
              <a:chExt cx="23414652" cy="3137984"/>
            </a:xfrm>
          </p:grpSpPr>
          <p:sp>
            <p:nvSpPr>
              <p:cNvPr id="12" name="Rectangle 11"/>
              <p:cNvSpPr/>
              <p:nvPr/>
            </p:nvSpPr>
            <p:spPr>
              <a:xfrm>
                <a:off x="2104845" y="2508591"/>
                <a:ext cx="21888951" cy="31379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latin typeface="Arial" charset="0"/>
                  <a:ea typeface="Arial" charset="0"/>
                  <a:cs typeface="Arial" charset="0"/>
                </a:endParaRPr>
              </a:p>
            </p:txBody>
          </p:sp>
          <p:grpSp>
            <p:nvGrpSpPr>
              <p:cNvPr id="2" name="Group 1"/>
              <p:cNvGrpSpPr/>
              <p:nvPr/>
            </p:nvGrpSpPr>
            <p:grpSpPr>
              <a:xfrm>
                <a:off x="579144" y="2508591"/>
                <a:ext cx="3139200" cy="3137984"/>
                <a:chOff x="5824002" y="2508591"/>
                <a:chExt cx="3175503" cy="3137984"/>
              </a:xfrm>
            </p:grpSpPr>
            <p:sp>
              <p:nvSpPr>
                <p:cNvPr id="13" name="Oval 12"/>
                <p:cNvSpPr/>
                <p:nvPr/>
              </p:nvSpPr>
              <p:spPr>
                <a:xfrm>
                  <a:off x="5824002" y="2508591"/>
                  <a:ext cx="3175503" cy="313798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16" name="TextBox 15"/>
                <p:cNvSpPr txBox="1"/>
                <p:nvPr/>
              </p:nvSpPr>
              <p:spPr>
                <a:xfrm>
                  <a:off x="6085077" y="3785195"/>
                  <a:ext cx="2674246" cy="584775"/>
                </a:xfrm>
                <a:prstGeom prst="rect">
                  <a:avLst/>
                </a:prstGeom>
                <a:noFill/>
              </p:spPr>
              <p:txBody>
                <a:bodyPr wrap="none" rtlCol="0" anchor="ctr" anchorCtr="0">
                  <a:spAutoFit/>
                </a:bodyPr>
                <a:lstStyle/>
                <a:p>
                  <a:pPr algn="ctr"/>
                  <a:r>
                    <a:rPr lang="en-US" sz="3200" b="1" dirty="0">
                      <a:solidFill>
                        <a:srgbClr val="41B098"/>
                      </a:solidFill>
                      <a:latin typeface="Arial" charset="0"/>
                      <a:ea typeface="Arial" charset="0"/>
                      <a:cs typeface="Arial" charset="0"/>
                    </a:rPr>
                    <a:t>Observables</a:t>
                  </a:r>
                </a:p>
              </p:txBody>
            </p:sp>
          </p:grpSp>
        </p:grpSp>
        <p:sp>
          <p:nvSpPr>
            <p:cNvPr id="23" name="Subtitle 2"/>
            <p:cNvSpPr txBox="1">
              <a:spLocks/>
            </p:cNvSpPr>
            <p:nvPr/>
          </p:nvSpPr>
          <p:spPr>
            <a:xfrm>
              <a:off x="4031009" y="2487087"/>
              <a:ext cx="19962788" cy="313920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sz="2600" dirty="0">
                  <a:solidFill>
                    <a:schemeClr val="bg1"/>
                  </a:solidFill>
                  <a:latin typeface="Arial" charset="0"/>
                  <a:ea typeface="Arial" charset="0"/>
                  <a:cs typeface="Arial" charset="0"/>
                </a:rPr>
                <a:t>- The Observable object represents a push based collection.</a:t>
              </a:r>
            </a:p>
            <a:p>
              <a:pPr algn="just">
                <a:lnSpc>
                  <a:spcPts val="4040"/>
                </a:lnSpc>
              </a:pPr>
              <a:endParaRPr lang="en-US" sz="2600" dirty="0">
                <a:solidFill>
                  <a:schemeClr val="bg1"/>
                </a:solidFill>
                <a:latin typeface="Arial" charset="0"/>
                <a:ea typeface="Arial" charset="0"/>
                <a:cs typeface="Arial" charset="0"/>
              </a:endParaRPr>
            </a:p>
            <a:p>
              <a:pPr algn="just">
                <a:lnSpc>
                  <a:spcPts val="4040"/>
                </a:lnSpc>
              </a:pPr>
              <a:r>
                <a:rPr lang="en-US" sz="2600" dirty="0">
                  <a:solidFill>
                    <a:schemeClr val="bg1"/>
                  </a:solidFill>
                  <a:latin typeface="Arial" charset="0"/>
                  <a:ea typeface="Arial" charset="0"/>
                  <a:cs typeface="Arial" charset="0"/>
                </a:rPr>
                <a:t>- The Observer and Observable interfaces provide a generalized mechanism for push-based notification (Observer design pattern):</a:t>
              </a:r>
            </a:p>
            <a:p>
              <a:pPr marL="1601986" lvl="1" indent="-514350" algn="just">
                <a:lnSpc>
                  <a:spcPts val="4040"/>
                </a:lnSpc>
                <a:buFont typeface="Arial" panose="020B0604020202020204" pitchFamily="34" charset="0"/>
                <a:buChar char="•"/>
              </a:pPr>
              <a:r>
                <a:rPr lang="en-US" sz="2400" dirty="0">
                  <a:solidFill>
                    <a:schemeClr val="bg1"/>
                  </a:solidFill>
                  <a:latin typeface="Arial" charset="0"/>
                  <a:ea typeface="Arial" charset="0"/>
                  <a:cs typeface="Arial" charset="0"/>
                </a:rPr>
                <a:t>Observable: represents the object that sends notifications (the provider)</a:t>
              </a:r>
            </a:p>
            <a:p>
              <a:pPr marL="1601986" lvl="1" indent="-514350" algn="just">
                <a:lnSpc>
                  <a:spcPts val="4040"/>
                </a:lnSpc>
                <a:buFont typeface="Arial" panose="020B0604020202020204" pitchFamily="34" charset="0"/>
                <a:buChar char="•"/>
              </a:pPr>
              <a:r>
                <a:rPr lang="en-US" sz="2400" dirty="0">
                  <a:solidFill>
                    <a:schemeClr val="bg1"/>
                  </a:solidFill>
                  <a:latin typeface="Arial" charset="0"/>
                  <a:ea typeface="Arial" charset="0"/>
                  <a:cs typeface="Arial" charset="0"/>
                </a:rPr>
                <a:t>Observer: represents the class that receives them (the observer)</a:t>
              </a:r>
            </a:p>
          </p:txBody>
        </p:sp>
      </p:grpSp>
      <p:grpSp>
        <p:nvGrpSpPr>
          <p:cNvPr id="11" name="Group 10"/>
          <p:cNvGrpSpPr/>
          <p:nvPr/>
        </p:nvGrpSpPr>
        <p:grpSpPr>
          <a:xfrm>
            <a:off x="615883" y="6112295"/>
            <a:ext cx="23458551" cy="3143763"/>
            <a:chOff x="615883" y="6112295"/>
            <a:chExt cx="23458551" cy="3143763"/>
          </a:xfrm>
        </p:grpSpPr>
        <p:grpSp>
          <p:nvGrpSpPr>
            <p:cNvPr id="6" name="Group 5"/>
            <p:cNvGrpSpPr/>
            <p:nvPr/>
          </p:nvGrpSpPr>
          <p:grpSpPr>
            <a:xfrm>
              <a:off x="615883" y="6112295"/>
              <a:ext cx="23458551" cy="3143763"/>
              <a:chOff x="615883" y="5926376"/>
              <a:chExt cx="23458551" cy="3143763"/>
            </a:xfrm>
          </p:grpSpPr>
          <p:sp>
            <p:nvSpPr>
              <p:cNvPr id="18" name="Rectangle 17"/>
              <p:cNvSpPr/>
              <p:nvPr/>
            </p:nvSpPr>
            <p:spPr>
              <a:xfrm>
                <a:off x="2185483" y="5926376"/>
                <a:ext cx="21888951" cy="3137984"/>
              </a:xfrm>
              <a:prstGeom prst="rect">
                <a:avLst/>
              </a:prstGeom>
              <a:solidFill>
                <a:srgbClr val="9BBB5C"/>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latin typeface="Arial" charset="0"/>
                  <a:ea typeface="Arial" charset="0"/>
                  <a:cs typeface="Arial" charset="0"/>
                </a:endParaRPr>
              </a:p>
            </p:txBody>
          </p:sp>
          <p:grpSp>
            <p:nvGrpSpPr>
              <p:cNvPr id="3" name="Group 2"/>
              <p:cNvGrpSpPr/>
              <p:nvPr/>
            </p:nvGrpSpPr>
            <p:grpSpPr>
              <a:xfrm>
                <a:off x="615883" y="5930939"/>
                <a:ext cx="3139200" cy="3139200"/>
                <a:chOff x="12188825" y="13753423"/>
                <a:chExt cx="3139200" cy="3139200"/>
              </a:xfrm>
              <a:noFill/>
            </p:grpSpPr>
            <p:sp>
              <p:nvSpPr>
                <p:cNvPr id="17" name="Oval 16"/>
                <p:cNvSpPr/>
                <p:nvPr/>
              </p:nvSpPr>
              <p:spPr>
                <a:xfrm>
                  <a:off x="12188825" y="13753423"/>
                  <a:ext cx="3139200" cy="3139200"/>
                </a:xfrm>
                <a:prstGeom prst="ellipse">
                  <a:avLst/>
                </a:prstGeom>
                <a:solidFill>
                  <a:schemeClr val="bg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20" name="TextBox 19"/>
                <p:cNvSpPr txBox="1"/>
                <p:nvPr/>
              </p:nvSpPr>
              <p:spPr>
                <a:xfrm>
                  <a:off x="12686657" y="15055349"/>
                  <a:ext cx="2143536" cy="584775"/>
                </a:xfrm>
                <a:prstGeom prst="rect">
                  <a:avLst/>
                </a:prstGeom>
                <a:grpFill/>
              </p:spPr>
              <p:txBody>
                <a:bodyPr wrap="none" rtlCol="0" anchor="ctr" anchorCtr="0">
                  <a:spAutoFit/>
                </a:bodyPr>
                <a:lstStyle/>
                <a:p>
                  <a:pPr algn="ctr"/>
                  <a:r>
                    <a:rPr lang="en-US" sz="3200" b="1" dirty="0">
                      <a:solidFill>
                        <a:srgbClr val="9BBB5C"/>
                      </a:solidFill>
                      <a:latin typeface="Arial" charset="0"/>
                      <a:ea typeface="Arial" charset="0"/>
                      <a:cs typeface="Arial" charset="0"/>
                    </a:rPr>
                    <a:t>Operators</a:t>
                  </a:r>
                </a:p>
              </p:txBody>
            </p:sp>
          </p:grpSp>
        </p:grpSp>
        <p:sp>
          <p:nvSpPr>
            <p:cNvPr id="26" name="Subtitle 2"/>
            <p:cNvSpPr txBox="1">
              <a:spLocks/>
            </p:cNvSpPr>
            <p:nvPr/>
          </p:nvSpPr>
          <p:spPr>
            <a:xfrm>
              <a:off x="4111646" y="7344110"/>
              <a:ext cx="19962788" cy="67435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bg1"/>
                  </a:solidFill>
                  <a:latin typeface="Arial" charset="0"/>
                  <a:ea typeface="Arial" charset="0"/>
                  <a:cs typeface="Arial" charset="0"/>
                </a:rPr>
                <a:t>Each operator in the chain modifies the Observable that results from the operation of the previous operator</a:t>
              </a:r>
              <a:endParaRPr lang="en-US" sz="2600" dirty="0">
                <a:solidFill>
                  <a:schemeClr val="bg1"/>
                </a:solidFill>
                <a:latin typeface="Arial" charset="0"/>
                <a:ea typeface="Arial" charset="0"/>
                <a:cs typeface="Arial" charset="0"/>
              </a:endParaRPr>
            </a:p>
          </p:txBody>
        </p:sp>
      </p:grpSp>
      <p:grpSp>
        <p:nvGrpSpPr>
          <p:cNvPr id="21" name="Group 20"/>
          <p:cNvGrpSpPr/>
          <p:nvPr/>
        </p:nvGrpSpPr>
        <p:grpSpPr>
          <a:xfrm>
            <a:off x="615883" y="9700340"/>
            <a:ext cx="23458551" cy="3142476"/>
            <a:chOff x="615883" y="9700340"/>
            <a:chExt cx="23458551" cy="3142476"/>
          </a:xfrm>
        </p:grpSpPr>
        <p:grpSp>
          <p:nvGrpSpPr>
            <p:cNvPr id="7" name="Group 6"/>
            <p:cNvGrpSpPr/>
            <p:nvPr/>
          </p:nvGrpSpPr>
          <p:grpSpPr>
            <a:xfrm>
              <a:off x="615883" y="9700340"/>
              <a:ext cx="23458551" cy="3142476"/>
              <a:chOff x="615883" y="9721778"/>
              <a:chExt cx="23458551" cy="3142476"/>
            </a:xfrm>
          </p:grpSpPr>
          <p:sp>
            <p:nvSpPr>
              <p:cNvPr id="19" name="Rectangle 18"/>
              <p:cNvSpPr/>
              <p:nvPr/>
            </p:nvSpPr>
            <p:spPr>
              <a:xfrm>
                <a:off x="2185483" y="9726270"/>
                <a:ext cx="21888951" cy="3137984"/>
              </a:xfrm>
              <a:prstGeom prst="rect">
                <a:avLst/>
              </a:prstGeom>
              <a:solidFill>
                <a:srgbClr val="F29B26"/>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latin typeface="Arial" charset="0"/>
                  <a:ea typeface="Arial" charset="0"/>
                  <a:cs typeface="Arial" charset="0"/>
                </a:endParaRPr>
              </a:p>
            </p:txBody>
          </p:sp>
          <p:grpSp>
            <p:nvGrpSpPr>
              <p:cNvPr id="4" name="Group 3"/>
              <p:cNvGrpSpPr/>
              <p:nvPr/>
            </p:nvGrpSpPr>
            <p:grpSpPr>
              <a:xfrm>
                <a:off x="615883" y="9721778"/>
                <a:ext cx="3139200" cy="3139200"/>
                <a:chOff x="62561" y="9721778"/>
                <a:chExt cx="3139200" cy="3139200"/>
              </a:xfrm>
            </p:grpSpPr>
            <p:sp>
              <p:nvSpPr>
                <p:cNvPr id="5" name="Oval 4"/>
                <p:cNvSpPr/>
                <p:nvPr/>
              </p:nvSpPr>
              <p:spPr>
                <a:xfrm>
                  <a:off x="62561" y="9721778"/>
                  <a:ext cx="3139200" cy="3139200"/>
                </a:xfrm>
                <a:prstGeom prst="ellipse">
                  <a:avLst/>
                </a:prstGeom>
                <a:solidFill>
                  <a:schemeClr val="bg2"/>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10" name="TextBox 9"/>
                <p:cNvSpPr txBox="1"/>
                <p:nvPr/>
              </p:nvSpPr>
              <p:spPr>
                <a:xfrm>
                  <a:off x="285577" y="11023704"/>
                  <a:ext cx="2916184" cy="584775"/>
                </a:xfrm>
                <a:prstGeom prst="rect">
                  <a:avLst/>
                </a:prstGeom>
                <a:noFill/>
              </p:spPr>
              <p:txBody>
                <a:bodyPr wrap="none" rtlCol="0" anchor="ctr" anchorCtr="0">
                  <a:spAutoFit/>
                </a:bodyPr>
                <a:lstStyle/>
                <a:p>
                  <a:pPr algn="ctr"/>
                  <a:r>
                    <a:rPr lang="en-US" sz="3200" b="1" dirty="0">
                      <a:solidFill>
                        <a:srgbClr val="F4A841"/>
                      </a:solidFill>
                      <a:latin typeface="Arial" charset="0"/>
                      <a:ea typeface="Arial" charset="0"/>
                      <a:cs typeface="Arial" charset="0"/>
                    </a:rPr>
                    <a:t>Subscriptions</a:t>
                  </a:r>
                </a:p>
              </p:txBody>
            </p:sp>
          </p:grpSp>
        </p:grpSp>
        <p:sp>
          <p:nvSpPr>
            <p:cNvPr id="27" name="Subtitle 2"/>
            <p:cNvSpPr txBox="1">
              <a:spLocks/>
            </p:cNvSpPr>
            <p:nvPr/>
          </p:nvSpPr>
          <p:spPr>
            <a:xfrm>
              <a:off x="4111646" y="10957477"/>
              <a:ext cx="19962788" cy="67435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bg1"/>
                  </a:solidFill>
                  <a:latin typeface="Arial" charset="0"/>
                  <a:ea typeface="Arial" charset="0"/>
                  <a:cs typeface="Arial" charset="0"/>
                </a:rPr>
                <a:t>Represents a disposable resource, such as the execution of an Observable</a:t>
              </a:r>
              <a:endParaRPr lang="en-US" sz="2600" dirty="0">
                <a:solidFill>
                  <a:schemeClr val="bg1"/>
                </a:solidFill>
                <a:latin typeface="Arial" charset="0"/>
                <a:ea typeface="Arial" charset="0"/>
                <a:cs typeface="Arial" charset="0"/>
              </a:endParaRPr>
            </a:p>
          </p:txBody>
        </p:sp>
      </p:grpSp>
    </p:spTree>
    <p:extLst>
      <p:ext uri="{BB962C8B-B14F-4D97-AF65-F5344CB8AC3E}">
        <p14:creationId xmlns:p14="http://schemas.microsoft.com/office/powerpoint/2010/main" val="1635947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615564"/>
            <a:ext cx="24407572" cy="8867359"/>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4" name="Shape 3921"/>
          <p:cNvSpPr/>
          <p:nvPr/>
        </p:nvSpPr>
        <p:spPr>
          <a:xfrm>
            <a:off x="6287192" y="3705038"/>
            <a:ext cx="6986020" cy="69878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60000"/>
              <a:lumOff val="40000"/>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dirty="0"/>
          </a:p>
        </p:txBody>
      </p:sp>
      <p:sp>
        <p:nvSpPr>
          <p:cNvPr id="5" name="Shape 3922"/>
          <p:cNvSpPr/>
          <p:nvPr/>
        </p:nvSpPr>
        <p:spPr>
          <a:xfrm>
            <a:off x="10069649" y="3705038"/>
            <a:ext cx="6986023" cy="69878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5C9A6">
              <a:alpha val="74902"/>
            </a:srgb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6074280" y="6448891"/>
            <a:ext cx="4010917" cy="1200329"/>
          </a:xfrm>
          <a:prstGeom prst="rect">
            <a:avLst/>
          </a:prstGeom>
          <a:noFill/>
        </p:spPr>
        <p:txBody>
          <a:bodyPr wrap="square" rtlCol="0">
            <a:spAutoFit/>
          </a:bodyPr>
          <a:lstStyle/>
          <a:p>
            <a:pPr algn="ctr"/>
            <a:r>
              <a:rPr lang="es-ES" b="1" dirty="0" err="1">
                <a:solidFill>
                  <a:schemeClr val="bg1"/>
                </a:solidFill>
                <a:latin typeface="Arial" charset="0"/>
                <a:ea typeface="Arial" charset="0"/>
                <a:cs typeface="Arial" charset="0"/>
              </a:rPr>
              <a:t>Functional</a:t>
            </a:r>
            <a:endParaRPr lang="es-ES" sz="1800" b="1" dirty="0">
              <a:solidFill>
                <a:schemeClr val="bg1"/>
              </a:solidFill>
              <a:latin typeface="Arial" charset="0"/>
              <a:ea typeface="Arial" charset="0"/>
              <a:cs typeface="Arial" charset="0"/>
            </a:endParaRPr>
          </a:p>
          <a:p>
            <a:pPr algn="ctr"/>
            <a:r>
              <a:rPr lang="es-ES" b="1" dirty="0" err="1">
                <a:solidFill>
                  <a:schemeClr val="bg1"/>
                </a:solidFill>
                <a:latin typeface="Arial" charset="0"/>
                <a:ea typeface="Arial" charset="0"/>
                <a:cs typeface="Arial" charset="0"/>
              </a:rPr>
              <a:t>Programming</a:t>
            </a:r>
            <a:endParaRPr lang="es-ES" sz="1800" b="1" dirty="0">
              <a:solidFill>
                <a:schemeClr val="bg1"/>
              </a:solidFill>
              <a:latin typeface="Arial" charset="0"/>
              <a:ea typeface="Arial" charset="0"/>
              <a:cs typeface="Arial" charset="0"/>
            </a:endParaRPr>
          </a:p>
        </p:txBody>
      </p:sp>
      <p:sp>
        <p:nvSpPr>
          <p:cNvPr id="7" name="TextBox 6"/>
          <p:cNvSpPr txBox="1"/>
          <p:nvPr/>
        </p:nvSpPr>
        <p:spPr>
          <a:xfrm>
            <a:off x="9152872" y="6118219"/>
            <a:ext cx="5143286" cy="1862048"/>
          </a:xfrm>
          <a:prstGeom prst="rect">
            <a:avLst/>
          </a:prstGeom>
          <a:noFill/>
        </p:spPr>
        <p:txBody>
          <a:bodyPr wrap="square" rtlCol="0">
            <a:spAutoFit/>
          </a:bodyPr>
          <a:lstStyle/>
          <a:p>
            <a:pPr algn="ctr"/>
            <a:r>
              <a:rPr lang="es-ES" sz="11500" b="1" dirty="0">
                <a:solidFill>
                  <a:schemeClr val="bg1"/>
                </a:solidFill>
                <a:latin typeface="Arial" charset="0"/>
                <a:ea typeface="Arial" charset="0"/>
                <a:cs typeface="Arial" charset="0"/>
              </a:rPr>
              <a:t>FRP</a:t>
            </a:r>
          </a:p>
        </p:txBody>
      </p:sp>
      <p:sp>
        <p:nvSpPr>
          <p:cNvPr id="8" name="TextBox 7"/>
          <p:cNvSpPr txBox="1"/>
          <p:nvPr/>
        </p:nvSpPr>
        <p:spPr>
          <a:xfrm>
            <a:off x="13273212" y="6449078"/>
            <a:ext cx="4010917" cy="1200329"/>
          </a:xfrm>
          <a:prstGeom prst="rect">
            <a:avLst/>
          </a:prstGeom>
          <a:noFill/>
        </p:spPr>
        <p:txBody>
          <a:bodyPr wrap="square" rtlCol="0">
            <a:spAutoFit/>
          </a:bodyPr>
          <a:lstStyle/>
          <a:p>
            <a:pPr algn="ctr"/>
            <a:r>
              <a:rPr lang="es-ES" b="1" dirty="0">
                <a:solidFill>
                  <a:schemeClr val="bg1"/>
                </a:solidFill>
                <a:latin typeface="Arial" charset="0"/>
                <a:ea typeface="Arial" charset="0"/>
                <a:cs typeface="Arial" charset="0"/>
              </a:rPr>
              <a:t>Reactive</a:t>
            </a:r>
          </a:p>
          <a:p>
            <a:pPr algn="ctr"/>
            <a:r>
              <a:rPr lang="es-ES" b="1" dirty="0" err="1">
                <a:solidFill>
                  <a:schemeClr val="bg1"/>
                </a:solidFill>
                <a:latin typeface="Arial" charset="0"/>
                <a:ea typeface="Arial" charset="0"/>
                <a:cs typeface="Arial" charset="0"/>
              </a:rPr>
              <a:t>Programming</a:t>
            </a:r>
            <a:endParaRPr lang="es-ES"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84841282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5446372" y="5480709"/>
            <a:ext cx="13507186" cy="2754582"/>
          </a:xfrm>
          <a:prstGeom prst="rect">
            <a:avLst/>
          </a:prstGeom>
          <a:noFill/>
        </p:spPr>
        <p:txBody>
          <a:bodyPr wrap="none" lIns="91422" tIns="45711" rIns="91422" bIns="45711" rtlCol="0">
            <a:spAutoFit/>
          </a:bodyPr>
          <a:lstStyle/>
          <a:p>
            <a:pPr algn="ctr"/>
            <a:r>
              <a:rPr lang="es-ES" sz="17300" b="1" dirty="0">
                <a:solidFill>
                  <a:schemeClr val="bg1"/>
                </a:solidFill>
                <a:latin typeface="Arial" panose="020B0604020202020204" pitchFamily="34" charset="0"/>
                <a:cs typeface="Arial" panose="020B0604020202020204" pitchFamily="34" charset="0"/>
              </a:rPr>
              <a:t>Observables</a:t>
            </a:r>
          </a:p>
        </p:txBody>
      </p:sp>
    </p:spTree>
    <p:extLst>
      <p:ext uri="{BB962C8B-B14F-4D97-AF65-F5344CB8AC3E}">
        <p14:creationId xmlns:p14="http://schemas.microsoft.com/office/powerpoint/2010/main" val="1911084570"/>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Observable</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0" name="Oval 9"/>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1925703" y="4295353"/>
            <a:ext cx="15877791" cy="775561"/>
          </a:xfrm>
          <a:prstGeom prst="rect">
            <a:avLst/>
          </a:prstGeom>
          <a:noFill/>
        </p:spPr>
        <p:txBody>
          <a:bodyPr wrap="square" lIns="219419" tIns="109710" rIns="219419" bIns="109710" rtlCol="0">
            <a:spAutoFit/>
          </a:bodyPr>
          <a:lstStyle/>
          <a:p>
            <a:r>
              <a:rPr lang="es-ES" dirty="0" err="1"/>
              <a:t>Represents</a:t>
            </a:r>
            <a:r>
              <a:rPr lang="es-ES" dirty="0"/>
              <a:t> a</a:t>
            </a:r>
            <a:r>
              <a:rPr lang="es-ES" b="1" dirty="0"/>
              <a:t> </a:t>
            </a:r>
            <a:r>
              <a:rPr lang="es-ES" b="1" dirty="0" err="1"/>
              <a:t>sequence</a:t>
            </a:r>
            <a:r>
              <a:rPr lang="es-ES" b="1" dirty="0"/>
              <a:t> of </a:t>
            </a:r>
            <a:r>
              <a:rPr lang="es-ES" b="1" dirty="0" err="1"/>
              <a:t>values</a:t>
            </a:r>
            <a:r>
              <a:rPr lang="es-ES" b="1" dirty="0"/>
              <a:t> </a:t>
            </a:r>
            <a:r>
              <a:rPr lang="es-ES" dirty="0" err="1"/>
              <a:t>over</a:t>
            </a:r>
            <a:r>
              <a:rPr lang="es-ES" dirty="0"/>
              <a:t> time</a:t>
            </a:r>
          </a:p>
        </p:txBody>
      </p:sp>
      <p:sp>
        <p:nvSpPr>
          <p:cNvPr id="12" name="Oval 11"/>
          <p:cNvSpPr/>
          <p:nvPr/>
        </p:nvSpPr>
        <p:spPr bwMode="auto">
          <a:xfrm>
            <a:off x="1163427" y="5969987"/>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TextBox 12"/>
          <p:cNvSpPr txBox="1"/>
          <p:nvPr/>
        </p:nvSpPr>
        <p:spPr>
          <a:xfrm>
            <a:off x="1925703" y="5804655"/>
            <a:ext cx="15877791" cy="775561"/>
          </a:xfrm>
          <a:prstGeom prst="rect">
            <a:avLst/>
          </a:prstGeom>
          <a:noFill/>
        </p:spPr>
        <p:txBody>
          <a:bodyPr wrap="square" lIns="219419" tIns="109710" rIns="219419" bIns="109710" rtlCol="0">
            <a:spAutoFit/>
          </a:bodyPr>
          <a:lstStyle/>
          <a:p>
            <a:r>
              <a:rPr lang="es-ES" dirty="0" err="1"/>
              <a:t>Is</a:t>
            </a:r>
            <a:r>
              <a:rPr lang="es-ES" b="1" dirty="0"/>
              <a:t> </a:t>
            </a:r>
            <a:r>
              <a:rPr lang="es-ES" b="1" dirty="0" err="1"/>
              <a:t>asynchronous</a:t>
            </a:r>
            <a:endParaRPr lang="es-ES" b="1" dirty="0"/>
          </a:p>
        </p:txBody>
      </p:sp>
      <p:sp>
        <p:nvSpPr>
          <p:cNvPr id="14" name="Oval 13"/>
          <p:cNvSpPr/>
          <p:nvPr/>
        </p:nvSpPr>
        <p:spPr bwMode="auto">
          <a:xfrm>
            <a:off x="1163427" y="7590834"/>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TextBox 14"/>
          <p:cNvSpPr txBox="1"/>
          <p:nvPr/>
        </p:nvSpPr>
        <p:spPr>
          <a:xfrm>
            <a:off x="1925703" y="7425502"/>
            <a:ext cx="15877791" cy="775561"/>
          </a:xfrm>
          <a:prstGeom prst="rect">
            <a:avLst/>
          </a:prstGeom>
          <a:noFill/>
        </p:spPr>
        <p:txBody>
          <a:bodyPr wrap="square" lIns="219419" tIns="109710" rIns="219419" bIns="109710" rtlCol="0">
            <a:spAutoFit/>
          </a:bodyPr>
          <a:lstStyle/>
          <a:p>
            <a:r>
              <a:rPr lang="es-ES" dirty="0" err="1"/>
              <a:t>Is</a:t>
            </a:r>
            <a:r>
              <a:rPr lang="es-ES" b="1" dirty="0"/>
              <a:t> </a:t>
            </a:r>
            <a:r>
              <a:rPr lang="es-ES" b="1" dirty="0" err="1"/>
              <a:t>Lazy</a:t>
            </a:r>
            <a:endParaRPr lang="es-ES" b="1" dirty="0"/>
          </a:p>
        </p:txBody>
      </p:sp>
      <p:sp>
        <p:nvSpPr>
          <p:cNvPr id="16" name="Oval 15"/>
          <p:cNvSpPr/>
          <p:nvPr/>
        </p:nvSpPr>
        <p:spPr bwMode="auto">
          <a:xfrm>
            <a:off x="1163427" y="9104468"/>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TextBox 16"/>
          <p:cNvSpPr txBox="1"/>
          <p:nvPr/>
        </p:nvSpPr>
        <p:spPr>
          <a:xfrm>
            <a:off x="1925703" y="8939136"/>
            <a:ext cx="15877791" cy="775561"/>
          </a:xfrm>
          <a:prstGeom prst="rect">
            <a:avLst/>
          </a:prstGeom>
          <a:noFill/>
        </p:spPr>
        <p:txBody>
          <a:bodyPr wrap="square" lIns="219419" tIns="109710" rIns="219419" bIns="109710" rtlCol="0">
            <a:spAutoFit/>
          </a:bodyPr>
          <a:lstStyle/>
          <a:p>
            <a:r>
              <a:rPr lang="es-ES" b="1" dirty="0"/>
              <a:t>To </a:t>
            </a:r>
            <a:r>
              <a:rPr lang="es-ES" b="1" dirty="0" err="1"/>
              <a:t>get</a:t>
            </a:r>
            <a:r>
              <a:rPr lang="es-ES" b="1" dirty="0"/>
              <a:t> </a:t>
            </a:r>
            <a:r>
              <a:rPr lang="es-ES" b="1" dirty="0" err="1"/>
              <a:t>values</a:t>
            </a:r>
            <a:r>
              <a:rPr lang="es-ES" dirty="0"/>
              <a:t> </a:t>
            </a:r>
            <a:r>
              <a:rPr lang="es-ES" dirty="0" err="1"/>
              <a:t>out</a:t>
            </a:r>
            <a:r>
              <a:rPr lang="es-ES" dirty="0"/>
              <a:t>, </a:t>
            </a:r>
            <a:r>
              <a:rPr lang="es-ES" dirty="0" err="1"/>
              <a:t>you</a:t>
            </a:r>
            <a:r>
              <a:rPr lang="es-ES" dirty="0"/>
              <a:t> </a:t>
            </a:r>
            <a:r>
              <a:rPr lang="es-ES" dirty="0" err="1"/>
              <a:t>have</a:t>
            </a:r>
            <a:r>
              <a:rPr lang="es-ES" dirty="0"/>
              <a:t> to </a:t>
            </a:r>
            <a:r>
              <a:rPr lang="es-ES" b="1" dirty="0"/>
              <a:t>subscribe</a:t>
            </a:r>
            <a:r>
              <a:rPr lang="es-ES" dirty="0"/>
              <a:t> to </a:t>
            </a:r>
            <a:r>
              <a:rPr lang="es-ES" dirty="0" err="1"/>
              <a:t>it</a:t>
            </a:r>
            <a:endParaRPr lang="es-ES" b="1" dirty="0"/>
          </a:p>
        </p:txBody>
      </p:sp>
      <p:pic>
        <p:nvPicPr>
          <p:cNvPr id="2050" name="Picture 2" descr="Diagram classifying the four RxJS data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537" y="3242742"/>
            <a:ext cx="11412181" cy="746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600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Hebrew Scholar" charset="-79"/>
                <a:ea typeface="Arial Hebrew Scholar" charset="-79"/>
                <a:cs typeface="Arial Hebrew Scholar" charset="-79"/>
              </a:rPr>
              <a:t>Observable</a:t>
            </a:r>
            <a:endParaRPr lang="en-US" sz="8000" b="1" dirty="0">
              <a:solidFill>
                <a:schemeClr val="bg1"/>
              </a:solidFill>
              <a:latin typeface="Arial Hebrew Scholar" charset="-79"/>
              <a:ea typeface="Arial Hebrew Scholar" charset="-79"/>
              <a:cs typeface="Arial Hebrew Scholar" charset="-79"/>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7" name="TextBox 16"/>
          <p:cNvSpPr txBox="1"/>
          <p:nvPr/>
        </p:nvSpPr>
        <p:spPr>
          <a:xfrm>
            <a:off x="1" y="1950061"/>
            <a:ext cx="24377650" cy="1698890"/>
          </a:xfrm>
          <a:prstGeom prst="rect">
            <a:avLst/>
          </a:prstGeom>
          <a:noFill/>
        </p:spPr>
        <p:txBody>
          <a:bodyPr wrap="square" lIns="219419" tIns="109710" rIns="219419" bIns="109710" rtlCol="0">
            <a:spAutoFit/>
          </a:bodyPr>
          <a:lstStyle/>
          <a:p>
            <a:pPr algn="ctr"/>
            <a:r>
              <a:rPr lang="es-ES" sz="6000" b="1" dirty="0" err="1">
                <a:solidFill>
                  <a:srgbClr val="309583"/>
                </a:solidFill>
              </a:rPr>
              <a:t>Don’t</a:t>
            </a:r>
            <a:r>
              <a:rPr lang="es-ES" sz="6000" b="1" dirty="0">
                <a:solidFill>
                  <a:srgbClr val="309583"/>
                </a:solidFill>
              </a:rPr>
              <a:t> </a:t>
            </a:r>
            <a:r>
              <a:rPr lang="es-ES" sz="6000" b="1" dirty="0" err="1">
                <a:solidFill>
                  <a:srgbClr val="309583"/>
                </a:solidFill>
              </a:rPr>
              <a:t>you</a:t>
            </a:r>
            <a:r>
              <a:rPr lang="es-ES" sz="6000" b="1" dirty="0">
                <a:solidFill>
                  <a:srgbClr val="309583"/>
                </a:solidFill>
              </a:rPr>
              <a:t> </a:t>
            </a:r>
            <a:r>
              <a:rPr lang="es-ES" sz="6000" b="1" dirty="0" err="1">
                <a:solidFill>
                  <a:srgbClr val="309583"/>
                </a:solidFill>
              </a:rPr>
              <a:t>understand</a:t>
            </a:r>
            <a:r>
              <a:rPr lang="es-ES" sz="6000" b="1" dirty="0">
                <a:solidFill>
                  <a:srgbClr val="309583"/>
                </a:solidFill>
              </a:rPr>
              <a:t> </a:t>
            </a:r>
            <a:r>
              <a:rPr lang="es-ES" sz="6000" b="1" dirty="0" err="1">
                <a:solidFill>
                  <a:srgbClr val="309583"/>
                </a:solidFill>
              </a:rPr>
              <a:t>what</a:t>
            </a:r>
            <a:r>
              <a:rPr lang="es-ES" sz="6000" b="1" dirty="0">
                <a:solidFill>
                  <a:srgbClr val="309583"/>
                </a:solidFill>
              </a:rPr>
              <a:t> Observable and </a:t>
            </a:r>
            <a:r>
              <a:rPr lang="es-ES" sz="6000" b="1" dirty="0" err="1">
                <a:solidFill>
                  <a:srgbClr val="309583"/>
                </a:solidFill>
              </a:rPr>
              <a:t>Observer</a:t>
            </a:r>
            <a:r>
              <a:rPr lang="es-ES" sz="6000" b="1" dirty="0">
                <a:solidFill>
                  <a:srgbClr val="309583"/>
                </a:solidFill>
              </a:rPr>
              <a:t> are?</a:t>
            </a:r>
          </a:p>
          <a:p>
            <a:pPr algn="ctr"/>
            <a:endParaRPr lang="es-ES" b="1" dirty="0">
              <a:solidFill>
                <a:srgbClr val="309583"/>
              </a:solidFill>
            </a:endParaRPr>
          </a:p>
        </p:txBody>
      </p:sp>
      <p:pic>
        <p:nvPicPr>
          <p:cNvPr id="1026" name="Picture 2" descr="Image result for i dont underst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 y="9431462"/>
            <a:ext cx="6380343" cy="42677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172553" y="3763635"/>
            <a:ext cx="14575102" cy="3987182"/>
            <a:chOff x="9172553" y="3427734"/>
            <a:chExt cx="14575102" cy="3987182"/>
          </a:xfrm>
        </p:grpSpPr>
        <p:sp>
          <p:nvSpPr>
            <p:cNvPr id="20" name="Shape 96"/>
            <p:cNvSpPr txBox="1">
              <a:spLocks/>
            </p:cNvSpPr>
            <p:nvPr/>
          </p:nvSpPr>
          <p:spPr>
            <a:xfrm>
              <a:off x="9172553" y="3739544"/>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00000"/>
                </a:lnSpc>
                <a:spcBef>
                  <a:spcPct val="0"/>
                </a:spcBef>
                <a:spcAft>
                  <a:spcPct val="0"/>
                </a:spcAft>
                <a:buNone/>
              </a:pPr>
              <a:r>
                <a:rPr lang="es-ES" sz="3000" dirty="0" err="1">
                  <a:solidFill>
                    <a:srgbClr val="3B3B3B"/>
                  </a:solidFill>
                  <a:latin typeface="Consolas"/>
                  <a:ea typeface="Consolas"/>
                  <a:cs typeface="Consolas"/>
                  <a:sym typeface="Consolas"/>
                </a:rPr>
                <a:t>const</a:t>
              </a:r>
              <a:r>
                <a:rPr lang="es-ES" sz="3000" dirty="0">
                  <a:solidFill>
                    <a:srgbClr val="3B3B3B"/>
                  </a:solidFill>
                  <a:latin typeface="Consolas"/>
                  <a:ea typeface="Consolas"/>
                  <a:cs typeface="Consolas"/>
                  <a:sym typeface="Consolas"/>
                </a:rPr>
                <a:t> </a:t>
              </a:r>
              <a:r>
                <a:rPr lang="es-ES" sz="3000" dirty="0" err="1">
                  <a:solidFill>
                    <a:srgbClr val="006699"/>
                  </a:solidFill>
                  <a:latin typeface="Consolas"/>
                  <a:ea typeface="Consolas"/>
                  <a:cs typeface="Consolas"/>
                  <a:sym typeface="Consolas"/>
                </a:rPr>
                <a:t>observer</a:t>
              </a:r>
              <a:r>
                <a:rPr lang="es-ES" sz="3000" dirty="0">
                  <a:solidFill>
                    <a:srgbClr val="3B3B3B"/>
                  </a:solidFill>
                  <a:latin typeface="Consolas"/>
                  <a:ea typeface="Consolas"/>
                  <a:cs typeface="Consolas"/>
                  <a:sym typeface="Consolas"/>
                </a:rPr>
                <a:t> </a:t>
              </a:r>
              <a:r>
                <a:rPr lang="es-ES" sz="3000" dirty="0">
                  <a:solidFill>
                    <a:srgbClr val="006699"/>
                  </a:solidFill>
                  <a:latin typeface="Consolas"/>
                  <a:ea typeface="Consolas"/>
                  <a:cs typeface="Consolas"/>
                  <a:sym typeface="Consolas"/>
                </a:rPr>
                <a:t>=</a:t>
              </a:r>
              <a:r>
                <a:rPr lang="es-ES" sz="3000" dirty="0">
                  <a:solidFill>
                    <a:srgbClr val="3B3B3B"/>
                  </a:solidFill>
                  <a:latin typeface="Consolas"/>
                  <a:ea typeface="Consolas"/>
                  <a:cs typeface="Consolas"/>
                  <a:sym typeface="Consolas"/>
                </a:rPr>
                <a:t> </a:t>
              </a:r>
              <a:r>
                <a:rPr lang="es-ES" altLang="es-ES" sz="3000" dirty="0">
                  <a:latin typeface="Menlo" panose="020B0609030804020204" pitchFamily="49" charset="0"/>
                  <a:cs typeface="Menlo" panose="020B0609030804020204" pitchFamily="49" charset="0"/>
                </a:rPr>
                <a:t>(data, </a:t>
              </a:r>
              <a:r>
                <a:rPr lang="es-ES" altLang="es-ES" sz="3000" dirty="0" err="1">
                  <a:solidFill>
                    <a:schemeClr val="accent3">
                      <a:lumMod val="75000"/>
                    </a:schemeClr>
                  </a:solidFill>
                  <a:latin typeface="Menlo" panose="020B0609030804020204" pitchFamily="49" charset="0"/>
                  <a:cs typeface="Menlo" panose="020B0609030804020204" pitchFamily="49" charset="0"/>
                </a:rPr>
                <a:t>nextCB</a:t>
              </a:r>
              <a:r>
                <a:rPr lang="es-ES" altLang="es-ES" sz="3000" dirty="0">
                  <a:latin typeface="Menlo" panose="020B0609030804020204" pitchFamily="49" charset="0"/>
                  <a:cs typeface="Menlo" panose="020B0609030804020204" pitchFamily="49" charset="0"/>
                </a:rPr>
                <a:t>, </a:t>
              </a:r>
              <a:r>
                <a:rPr lang="es-ES" altLang="es-ES" sz="3000" dirty="0" err="1">
                  <a:solidFill>
                    <a:schemeClr val="accent3">
                      <a:lumMod val="75000"/>
                    </a:schemeClr>
                  </a:solidFill>
                  <a:latin typeface="Menlo" panose="020B0609030804020204" pitchFamily="49" charset="0"/>
                  <a:cs typeface="Menlo" panose="020B0609030804020204" pitchFamily="49" charset="0"/>
                </a:rPr>
                <a:t>errorCB</a:t>
              </a:r>
              <a:r>
                <a:rPr lang="es-ES" altLang="es-ES" sz="3000" dirty="0">
                  <a:latin typeface="Menlo" panose="020B0609030804020204" pitchFamily="49" charset="0"/>
                  <a:cs typeface="Menlo" panose="020B0609030804020204" pitchFamily="49" charset="0"/>
                </a:rPr>
                <a:t>, </a:t>
              </a:r>
              <a:r>
                <a:rPr lang="es-ES" altLang="es-ES" sz="3000" dirty="0" err="1">
                  <a:solidFill>
                    <a:schemeClr val="accent3">
                      <a:lumMod val="75000"/>
                    </a:schemeClr>
                  </a:solidFill>
                  <a:latin typeface="Menlo" panose="020B0609030804020204" pitchFamily="49" charset="0"/>
                  <a:cs typeface="Menlo" panose="020B0609030804020204" pitchFamily="49" charset="0"/>
                </a:rPr>
                <a:t>completeCB</a:t>
              </a:r>
              <a:r>
                <a:rPr lang="es-ES" altLang="es-ES" sz="3000" dirty="0">
                  <a:latin typeface="Menlo" panose="020B0609030804020204" pitchFamily="49" charset="0"/>
                  <a:cs typeface="Menlo" panose="020B0609030804020204" pitchFamily="49" charset="0"/>
                </a:rPr>
                <a:t>) =&gt; {</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next</a:t>
              </a:r>
              <a:r>
                <a:rPr lang="es-ES" altLang="es-ES" sz="3000" dirty="0">
                  <a:latin typeface="Menlo" panose="020B0609030804020204" pitchFamily="49" charset="0"/>
                  <a:cs typeface="Menlo" panose="020B0609030804020204" pitchFamily="49" charset="0"/>
                </a:rPr>
                <a:t> = (e) =&gt; </a:t>
              </a:r>
              <a:r>
                <a:rPr lang="es-ES" altLang="es-ES" sz="3000" dirty="0" err="1">
                  <a:solidFill>
                    <a:schemeClr val="accent3">
                      <a:lumMod val="75000"/>
                    </a:schemeClr>
                  </a:solidFill>
                  <a:latin typeface="Menlo" panose="020B0609030804020204" pitchFamily="49" charset="0"/>
                  <a:cs typeface="Menlo" panose="020B0609030804020204" pitchFamily="49" charset="0"/>
                </a:rPr>
                <a:t>nextCB</a:t>
              </a:r>
              <a:r>
                <a:rPr lang="es-ES" altLang="es-ES" sz="3000" dirty="0">
                  <a:latin typeface="Menlo" panose="020B0609030804020204" pitchFamily="49" charset="0"/>
                  <a:cs typeface="Menlo" panose="020B0609030804020204" pitchFamily="49" charset="0"/>
                </a:rPr>
                <a:t>(e);</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a:solidFill>
                    <a:srgbClr val="006699"/>
                  </a:solidFill>
                  <a:latin typeface="Menlo" panose="020B0609030804020204" pitchFamily="49" charset="0"/>
                  <a:cs typeface="Menlo" panose="020B0609030804020204" pitchFamily="49" charset="0"/>
                </a:rPr>
                <a:t>error</a:t>
              </a:r>
              <a:r>
                <a:rPr lang="es-ES" altLang="es-ES" sz="3000" dirty="0">
                  <a:latin typeface="Menlo" panose="020B0609030804020204" pitchFamily="49" charset="0"/>
                  <a:cs typeface="Menlo" panose="020B0609030804020204" pitchFamily="49" charset="0"/>
                </a:rPr>
                <a:t> = (</a:t>
              </a:r>
              <a:r>
                <a:rPr lang="es-ES" altLang="es-ES" sz="3000" dirty="0" err="1">
                  <a:latin typeface="Menlo" panose="020B0609030804020204" pitchFamily="49" charset="0"/>
                  <a:cs typeface="Menlo" panose="020B0609030804020204" pitchFamily="49" charset="0"/>
                </a:rPr>
                <a:t>err</a:t>
              </a:r>
              <a:r>
                <a:rPr lang="es-ES" altLang="es-ES" sz="3000" dirty="0">
                  <a:latin typeface="Menlo" panose="020B0609030804020204" pitchFamily="49" charset="0"/>
                  <a:cs typeface="Menlo" panose="020B0609030804020204" pitchFamily="49" charset="0"/>
                </a:rPr>
                <a:t>) =&gt; </a:t>
              </a:r>
              <a:r>
                <a:rPr lang="es-ES" altLang="es-ES" sz="3000" dirty="0" err="1">
                  <a:solidFill>
                    <a:schemeClr val="accent3">
                      <a:lumMod val="75000"/>
                    </a:schemeClr>
                  </a:solidFill>
                  <a:latin typeface="Menlo" panose="020B0609030804020204" pitchFamily="49" charset="0"/>
                  <a:cs typeface="Menlo" panose="020B0609030804020204" pitchFamily="49" charset="0"/>
                </a:rPr>
                <a:t>errorCB</a:t>
              </a:r>
              <a:r>
                <a:rPr lang="es-ES" altLang="es-ES" sz="3000" dirty="0">
                  <a:latin typeface="Menlo" panose="020B0609030804020204" pitchFamily="49" charset="0"/>
                  <a:cs typeface="Menlo" panose="020B0609030804020204" pitchFamily="49" charset="0"/>
                </a:rPr>
                <a:t>(</a:t>
              </a:r>
              <a:r>
                <a:rPr lang="es-ES" altLang="es-ES" sz="3000" dirty="0" err="1">
                  <a:latin typeface="Menlo" panose="020B0609030804020204" pitchFamily="49" charset="0"/>
                  <a:cs typeface="Menlo" panose="020B0609030804020204" pitchFamily="49" charset="0"/>
                </a:rPr>
                <a:t>err</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a:solidFill>
                    <a:srgbClr val="006699"/>
                  </a:solidFill>
                  <a:latin typeface="Menlo" panose="020B0609030804020204" pitchFamily="49" charset="0"/>
                  <a:cs typeface="Menlo" panose="020B0609030804020204" pitchFamily="49" charset="0"/>
                </a:rPr>
                <a:t>complete</a:t>
              </a:r>
              <a:r>
                <a:rPr lang="es-ES" altLang="es-ES" sz="3000" dirty="0">
                  <a:latin typeface="Menlo" panose="020B0609030804020204" pitchFamily="49" charset="0"/>
                  <a:cs typeface="Menlo" panose="020B0609030804020204" pitchFamily="49" charset="0"/>
                </a:rPr>
                <a:t> = () =&gt;</a:t>
              </a:r>
              <a:r>
                <a:rPr lang="es-ES" altLang="es-ES" sz="3000" dirty="0" err="1">
                  <a:solidFill>
                    <a:schemeClr val="accent3">
                      <a:lumMod val="75000"/>
                    </a:schemeClr>
                  </a:solidFill>
                  <a:latin typeface="Menlo" panose="020B0609030804020204" pitchFamily="49" charset="0"/>
                  <a:cs typeface="Menlo" panose="020B0609030804020204" pitchFamily="49" charset="0"/>
                </a:rPr>
                <a:t>completeCB</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a:t>
              </a:r>
              <a:r>
                <a:rPr lang="es-ES" altLang="es-ES" sz="3000" dirty="0"/>
                <a:t> </a:t>
              </a:r>
              <a:endParaRPr lang="es-ES" altLang="es-ES" sz="3000" dirty="0">
                <a:latin typeface="Arial" panose="020B0604020202020204" pitchFamily="34" charset="0"/>
              </a:endParaRPr>
            </a:p>
          </p:txBody>
        </p:sp>
        <p:sp>
          <p:nvSpPr>
            <p:cNvPr id="21" name="TextBox 20"/>
            <p:cNvSpPr txBox="1"/>
            <p:nvPr/>
          </p:nvSpPr>
          <p:spPr>
            <a:xfrm>
              <a:off x="9172553" y="3427734"/>
              <a:ext cx="14079333" cy="1452669"/>
            </a:xfrm>
            <a:prstGeom prst="rect">
              <a:avLst/>
            </a:prstGeom>
            <a:noFill/>
          </p:spPr>
          <p:txBody>
            <a:bodyPr wrap="square" lIns="219419" tIns="109710" rIns="219419" bIns="109710" rtlCol="0">
              <a:spAutoFit/>
            </a:bodyPr>
            <a:lstStyle/>
            <a:p>
              <a:r>
                <a:rPr lang="es-ES" sz="4400" b="1" dirty="0" err="1"/>
                <a:t>Observer</a:t>
              </a:r>
              <a:endParaRPr lang="es-ES" sz="4400" b="1" dirty="0"/>
            </a:p>
            <a:p>
              <a:endParaRPr lang="es-ES" b="1" dirty="0"/>
            </a:p>
          </p:txBody>
        </p:sp>
      </p:grpSp>
      <p:grpSp>
        <p:nvGrpSpPr>
          <p:cNvPr id="7" name="Group 6"/>
          <p:cNvGrpSpPr/>
          <p:nvPr/>
        </p:nvGrpSpPr>
        <p:grpSpPr>
          <a:xfrm>
            <a:off x="9324954" y="7895668"/>
            <a:ext cx="13143160" cy="5537899"/>
            <a:chOff x="9324954" y="7634414"/>
            <a:chExt cx="13143160" cy="5537899"/>
          </a:xfrm>
          <a:noFill/>
        </p:grpSpPr>
        <p:sp>
          <p:nvSpPr>
            <p:cNvPr id="18" name="Shape 96"/>
            <p:cNvSpPr txBox="1">
              <a:spLocks/>
            </p:cNvSpPr>
            <p:nvPr/>
          </p:nvSpPr>
          <p:spPr>
            <a:xfrm>
              <a:off x="9498563" y="8350888"/>
              <a:ext cx="12969551" cy="4821425"/>
            </a:xfrm>
            <a:prstGeom prst="rect">
              <a:avLst/>
            </a:prstGeom>
            <a:grpFill/>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00000"/>
                </a:lnSpc>
                <a:spcBef>
                  <a:spcPct val="0"/>
                </a:spcBef>
                <a:spcAft>
                  <a:spcPct val="0"/>
                </a:spcAft>
                <a:buNone/>
              </a:pPr>
              <a:r>
                <a:rPr lang="es-ES" sz="3000" dirty="0" err="1">
                  <a:solidFill>
                    <a:srgbClr val="3B3B3B"/>
                  </a:solidFill>
                  <a:latin typeface="Consolas"/>
                  <a:ea typeface="Consolas"/>
                  <a:cs typeface="Consolas"/>
                  <a:sym typeface="Consolas"/>
                </a:rPr>
                <a:t>const</a:t>
              </a:r>
              <a:r>
                <a:rPr lang="es-ES" sz="3000" dirty="0">
                  <a:solidFill>
                    <a:srgbClr val="3B3B3B"/>
                  </a:solidFill>
                  <a:latin typeface="Consolas"/>
                  <a:ea typeface="Consolas"/>
                  <a:cs typeface="Consolas"/>
                  <a:sym typeface="Consolas"/>
                </a:rPr>
                <a:t> </a:t>
              </a:r>
              <a:r>
                <a:rPr lang="es-ES" sz="3000" dirty="0">
                  <a:solidFill>
                    <a:srgbClr val="006699"/>
                  </a:solidFill>
                  <a:latin typeface="Consolas"/>
                  <a:ea typeface="Consolas"/>
                  <a:cs typeface="Consolas"/>
                  <a:sym typeface="Consolas"/>
                </a:rPr>
                <a:t>observable</a:t>
              </a:r>
              <a:r>
                <a:rPr lang="es-ES" sz="3000" dirty="0">
                  <a:solidFill>
                    <a:srgbClr val="3B3B3B"/>
                  </a:solidFill>
                  <a:latin typeface="Consolas"/>
                  <a:ea typeface="Consolas"/>
                  <a:cs typeface="Consolas"/>
                  <a:sym typeface="Consolas"/>
                </a:rPr>
                <a:t> </a:t>
              </a:r>
              <a:r>
                <a:rPr lang="es-ES" sz="3000" dirty="0">
                  <a:solidFill>
                    <a:srgbClr val="006699"/>
                  </a:solidFill>
                  <a:latin typeface="Consolas"/>
                  <a:ea typeface="Consolas"/>
                  <a:cs typeface="Consolas"/>
                  <a:sym typeface="Consolas"/>
                </a:rPr>
                <a:t>=</a:t>
              </a:r>
              <a:r>
                <a:rPr lang="es-ES" sz="3000" dirty="0">
                  <a:solidFill>
                    <a:srgbClr val="3B3B3B"/>
                  </a:solidFill>
                  <a:latin typeface="Consolas"/>
                  <a:ea typeface="Consolas"/>
                  <a:cs typeface="Consolas"/>
                  <a:sym typeface="Consolas"/>
                </a:rPr>
                <a:t> </a:t>
              </a:r>
              <a:r>
                <a:rPr lang="es-ES" altLang="es-ES" sz="3000" dirty="0">
                  <a:latin typeface="Menlo" panose="020B0609030804020204" pitchFamily="49" charset="0"/>
                  <a:cs typeface="Menlo" panose="020B0609030804020204" pitchFamily="49" charset="0"/>
                </a:rPr>
                <a:t>(</a:t>
              </a:r>
              <a:r>
                <a:rPr lang="es-ES" altLang="es-ES" sz="3000" dirty="0" err="1">
                  <a:solidFill>
                    <a:schemeClr val="accent3">
                      <a:lumMod val="75000"/>
                    </a:schemeClr>
                  </a:solidFill>
                  <a:latin typeface="Menlo" panose="020B0609030804020204" pitchFamily="49" charset="0"/>
                  <a:cs typeface="Menlo" panose="020B0609030804020204" pitchFamily="49" charset="0"/>
                </a:rPr>
                <a:t>observer</a:t>
              </a:r>
              <a:r>
                <a:rPr lang="es-ES" altLang="es-ES" sz="3000" dirty="0">
                  <a:latin typeface="Menlo" panose="020B0609030804020204" pitchFamily="49" charset="0"/>
                  <a:cs typeface="Menlo" panose="020B0609030804020204" pitchFamily="49" charset="0"/>
                </a:rPr>
                <a:t>) =&gt; {</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latin typeface="Menlo" panose="020B0609030804020204" pitchFamily="49" charset="0"/>
                  <a:cs typeface="Menlo" panose="020B0609030804020204" pitchFamily="49" charset="0"/>
                </a:rPr>
                <a:t>const</a:t>
              </a: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datasource</a:t>
              </a:r>
              <a:r>
                <a:rPr lang="es-ES" altLang="es-ES" sz="3000" dirty="0">
                  <a:latin typeface="Menlo" panose="020B0609030804020204" pitchFamily="49" charset="0"/>
                  <a:cs typeface="Menlo" panose="020B0609030804020204" pitchFamily="49" charset="0"/>
                </a:rPr>
                <a:t> = new </a:t>
              </a:r>
              <a:r>
                <a:rPr lang="es-ES" altLang="es-ES" sz="3000" dirty="0" err="1">
                  <a:latin typeface="Menlo" panose="020B0609030804020204" pitchFamily="49" charset="0"/>
                  <a:cs typeface="Menlo" panose="020B0609030804020204" pitchFamily="49" charset="0"/>
                </a:rPr>
                <a:t>DataSource</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datasource</a:t>
              </a:r>
              <a:r>
                <a:rPr lang="es-ES" altLang="es-ES" sz="3000" dirty="0" err="1">
                  <a:latin typeface="Menlo" panose="020B0609030804020204" pitchFamily="49" charset="0"/>
                  <a:cs typeface="Menlo" panose="020B0609030804020204" pitchFamily="49" charset="0"/>
                </a:rPr>
                <a:t>.ondata</a:t>
              </a:r>
              <a:r>
                <a:rPr lang="es-ES" altLang="es-ES" sz="3000" dirty="0">
                  <a:latin typeface="Menlo" panose="020B0609030804020204" pitchFamily="49" charset="0"/>
                  <a:cs typeface="Menlo" panose="020B0609030804020204" pitchFamily="49" charset="0"/>
                </a:rPr>
                <a:t> = (e) =&gt; </a:t>
              </a:r>
              <a:r>
                <a:rPr lang="es-ES" altLang="es-ES" sz="3000" dirty="0" err="1">
                  <a:solidFill>
                    <a:schemeClr val="accent3">
                      <a:lumMod val="75000"/>
                    </a:schemeClr>
                  </a:solidFill>
                  <a:latin typeface="Menlo" panose="020B0609030804020204" pitchFamily="49" charset="0"/>
                  <a:cs typeface="Menlo" panose="020B0609030804020204" pitchFamily="49" charset="0"/>
                </a:rPr>
                <a:t>observer</a:t>
              </a:r>
              <a:r>
                <a:rPr lang="es-ES" altLang="es-ES" sz="3000" dirty="0" err="1">
                  <a:latin typeface="Menlo" panose="020B0609030804020204" pitchFamily="49" charset="0"/>
                  <a:cs typeface="Menlo" panose="020B0609030804020204" pitchFamily="49" charset="0"/>
                </a:rPr>
                <a:t>.next</a:t>
              </a:r>
              <a:r>
                <a:rPr lang="es-ES" altLang="es-ES" sz="3000" dirty="0">
                  <a:latin typeface="Menlo" panose="020B0609030804020204" pitchFamily="49" charset="0"/>
                  <a:cs typeface="Menlo" panose="020B0609030804020204" pitchFamily="49" charset="0"/>
                </a:rPr>
                <a:t>(e);</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datasource</a:t>
              </a:r>
              <a:r>
                <a:rPr lang="es-ES" altLang="es-ES" sz="3000" dirty="0" err="1">
                  <a:latin typeface="Menlo" panose="020B0609030804020204" pitchFamily="49" charset="0"/>
                  <a:cs typeface="Menlo" panose="020B0609030804020204" pitchFamily="49" charset="0"/>
                </a:rPr>
                <a:t>.onerror</a:t>
              </a:r>
              <a:r>
                <a:rPr lang="es-ES" altLang="es-ES" sz="3000" dirty="0">
                  <a:latin typeface="Menlo" panose="020B0609030804020204" pitchFamily="49" charset="0"/>
                  <a:cs typeface="Menlo" panose="020B0609030804020204" pitchFamily="49" charset="0"/>
                </a:rPr>
                <a:t> = (</a:t>
              </a:r>
              <a:r>
                <a:rPr lang="es-ES" altLang="es-ES" sz="3000" dirty="0" err="1">
                  <a:latin typeface="Menlo" panose="020B0609030804020204" pitchFamily="49" charset="0"/>
                  <a:cs typeface="Menlo" panose="020B0609030804020204" pitchFamily="49" charset="0"/>
                </a:rPr>
                <a:t>err</a:t>
              </a:r>
              <a:r>
                <a:rPr lang="es-ES" altLang="es-ES" sz="3000" dirty="0">
                  <a:latin typeface="Menlo" panose="020B0609030804020204" pitchFamily="49" charset="0"/>
                  <a:cs typeface="Menlo" panose="020B0609030804020204" pitchFamily="49" charset="0"/>
                </a:rPr>
                <a:t>) =&gt; </a:t>
              </a:r>
              <a:r>
                <a:rPr lang="es-ES" altLang="es-ES" sz="3000" dirty="0" err="1">
                  <a:solidFill>
                    <a:schemeClr val="accent3">
                      <a:lumMod val="75000"/>
                    </a:schemeClr>
                  </a:solidFill>
                  <a:latin typeface="Menlo" panose="020B0609030804020204" pitchFamily="49" charset="0"/>
                  <a:cs typeface="Menlo" panose="020B0609030804020204" pitchFamily="49" charset="0"/>
                </a:rPr>
                <a:t>observer</a:t>
              </a:r>
              <a:r>
                <a:rPr lang="es-ES" altLang="es-ES" sz="3000" dirty="0" err="1">
                  <a:latin typeface="Menlo" panose="020B0609030804020204" pitchFamily="49" charset="0"/>
                  <a:cs typeface="Menlo" panose="020B0609030804020204" pitchFamily="49" charset="0"/>
                </a:rPr>
                <a:t>.error</a:t>
              </a:r>
              <a:r>
                <a:rPr lang="es-ES" altLang="es-ES" sz="3000" dirty="0">
                  <a:latin typeface="Menlo" panose="020B0609030804020204" pitchFamily="49" charset="0"/>
                  <a:cs typeface="Menlo" panose="020B0609030804020204" pitchFamily="49" charset="0"/>
                </a:rPr>
                <a:t>(</a:t>
              </a:r>
              <a:r>
                <a:rPr lang="es-ES" altLang="es-ES" sz="3000" dirty="0" err="1">
                  <a:latin typeface="Menlo" panose="020B0609030804020204" pitchFamily="49" charset="0"/>
                  <a:cs typeface="Menlo" panose="020B0609030804020204" pitchFamily="49" charset="0"/>
                </a:rPr>
                <a:t>err</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datasource</a:t>
              </a:r>
              <a:r>
                <a:rPr lang="es-ES" altLang="es-ES" sz="3000" dirty="0" err="1">
                  <a:latin typeface="Menlo" panose="020B0609030804020204" pitchFamily="49" charset="0"/>
                  <a:cs typeface="Menlo" panose="020B0609030804020204" pitchFamily="49" charset="0"/>
                </a:rPr>
                <a:t>.oncomplete</a:t>
              </a:r>
              <a:r>
                <a:rPr lang="es-ES" altLang="es-ES" sz="3000" dirty="0">
                  <a:latin typeface="Menlo" panose="020B0609030804020204" pitchFamily="49" charset="0"/>
                  <a:cs typeface="Menlo" panose="020B0609030804020204" pitchFamily="49" charset="0"/>
                </a:rPr>
                <a:t> = () =&gt; </a:t>
              </a:r>
              <a:r>
                <a:rPr lang="es-ES" altLang="es-ES" sz="3000" dirty="0" err="1">
                  <a:solidFill>
                    <a:schemeClr val="accent3">
                      <a:lumMod val="75000"/>
                    </a:schemeClr>
                  </a:solidFill>
                  <a:latin typeface="Menlo" panose="020B0609030804020204" pitchFamily="49" charset="0"/>
                  <a:cs typeface="Menlo" panose="020B0609030804020204" pitchFamily="49" charset="0"/>
                </a:rPr>
                <a:t>observer</a:t>
              </a:r>
              <a:r>
                <a:rPr lang="es-ES" altLang="es-ES" sz="3000" dirty="0" err="1">
                  <a:latin typeface="Menlo" panose="020B0609030804020204" pitchFamily="49" charset="0"/>
                  <a:cs typeface="Menlo" panose="020B0609030804020204" pitchFamily="49" charset="0"/>
                </a:rPr>
                <a:t>.complete</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endParaRPr lang="es-ES" altLang="es-ES" sz="3000" dirty="0">
                <a:latin typeface="Menlo" panose="020B0609030804020204" pitchFamily="49" charset="0"/>
                <a:cs typeface="Menlo" panose="020B0609030804020204" pitchFamily="49" charset="0"/>
              </a:endParaRPr>
            </a:p>
            <a:p>
              <a:pPr marL="0" lvl="0" indent="0" defTabSz="914400" eaLnBrk="0" fontAlgn="base" hangingPunct="0">
                <a:lnSpc>
                  <a:spcPct val="100000"/>
                </a:lnSpc>
                <a:spcBef>
                  <a:spcPct val="0"/>
                </a:spcBef>
                <a:spcAft>
                  <a:spcPct val="0"/>
                </a:spcAft>
                <a:buNone/>
              </a:pPr>
              <a:r>
                <a:rPr lang="es-ES" altLang="es-ES" sz="3000" dirty="0">
                  <a:latin typeface="Menlo" panose="020B0609030804020204" pitchFamily="49" charset="0"/>
                  <a:cs typeface="Menlo" panose="020B0609030804020204" pitchFamily="49" charset="0"/>
                </a:rPr>
                <a:t>	</a:t>
              </a:r>
              <a:r>
                <a:rPr lang="es-ES" altLang="es-ES" sz="3000" dirty="0" err="1">
                  <a:solidFill>
                    <a:srgbClr val="00B050"/>
                  </a:solidFill>
                  <a:latin typeface="Menlo" panose="020B0609030804020204" pitchFamily="49" charset="0"/>
                  <a:cs typeface="Menlo" panose="020B0609030804020204" pitchFamily="49" charset="0"/>
                </a:rPr>
                <a:t>return</a:t>
              </a:r>
              <a:r>
                <a:rPr lang="es-ES" altLang="es-ES" sz="3000" dirty="0">
                  <a:latin typeface="Menlo" panose="020B0609030804020204" pitchFamily="49" charset="0"/>
                  <a:cs typeface="Menlo" panose="020B0609030804020204" pitchFamily="49" charset="0"/>
                </a:rPr>
                <a:t> () =&gt; {</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r>
                <a:rPr lang="es-ES" altLang="es-ES" sz="3000" dirty="0" err="1">
                  <a:solidFill>
                    <a:srgbClr val="006699"/>
                  </a:solidFill>
                  <a:latin typeface="Menlo" panose="020B0609030804020204" pitchFamily="49" charset="0"/>
                  <a:cs typeface="Menlo" panose="020B0609030804020204" pitchFamily="49" charset="0"/>
                </a:rPr>
                <a:t>datasource</a:t>
              </a:r>
              <a:r>
                <a:rPr lang="es-ES" altLang="es-ES" sz="3000" dirty="0" err="1">
                  <a:latin typeface="Menlo" panose="020B0609030804020204" pitchFamily="49" charset="0"/>
                  <a:cs typeface="Menlo" panose="020B0609030804020204" pitchFamily="49" charset="0"/>
                </a:rPr>
                <a:t>.destroy</a:t>
              </a:r>
              <a:r>
                <a:rPr lang="es-ES" altLang="es-ES" sz="3000" dirty="0">
                  <a:latin typeface="Menlo" panose="020B0609030804020204" pitchFamily="49" charset="0"/>
                  <a:cs typeface="Menlo" panose="020B0609030804020204" pitchFamily="49" charset="0"/>
                </a:rPr>
                <a:t>();</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	};</a:t>
              </a:r>
              <a:br>
                <a:rPr lang="es-ES" altLang="es-ES" sz="3000" dirty="0">
                  <a:latin typeface="Menlo" panose="020B0609030804020204" pitchFamily="49" charset="0"/>
                  <a:cs typeface="Menlo" panose="020B0609030804020204" pitchFamily="49" charset="0"/>
                </a:rPr>
              </a:br>
              <a:r>
                <a:rPr lang="es-ES" altLang="es-ES" sz="3000" dirty="0">
                  <a:latin typeface="Menlo" panose="020B0609030804020204" pitchFamily="49" charset="0"/>
                  <a:cs typeface="Menlo" panose="020B0609030804020204" pitchFamily="49" charset="0"/>
                </a:rPr>
                <a:t>}</a:t>
              </a:r>
              <a:r>
                <a:rPr lang="es-ES" altLang="es-ES" sz="3000" dirty="0"/>
                <a:t> </a:t>
              </a:r>
              <a:endParaRPr lang="es-ES" altLang="es-ES" sz="3000" dirty="0">
                <a:latin typeface="Arial" panose="020B0604020202020204" pitchFamily="34" charset="0"/>
              </a:endParaRPr>
            </a:p>
          </p:txBody>
        </p:sp>
        <p:sp>
          <p:nvSpPr>
            <p:cNvPr id="23" name="TextBox 22"/>
            <p:cNvSpPr txBox="1"/>
            <p:nvPr/>
          </p:nvSpPr>
          <p:spPr>
            <a:xfrm>
              <a:off x="9324954" y="7634414"/>
              <a:ext cx="12528394" cy="1452669"/>
            </a:xfrm>
            <a:prstGeom prst="rect">
              <a:avLst/>
            </a:prstGeom>
            <a:grpFill/>
          </p:spPr>
          <p:txBody>
            <a:bodyPr wrap="square" lIns="219419" tIns="109710" rIns="219419" bIns="109710" rtlCol="0">
              <a:spAutoFit/>
            </a:bodyPr>
            <a:lstStyle/>
            <a:p>
              <a:r>
                <a:rPr lang="es-ES" sz="4400" b="1" dirty="0"/>
                <a:t>Observable</a:t>
              </a:r>
            </a:p>
            <a:p>
              <a:endParaRPr lang="es-ES" b="1" dirty="0"/>
            </a:p>
          </p:txBody>
        </p:sp>
      </p:grpSp>
    </p:spTree>
    <p:extLst>
      <p:ext uri="{BB962C8B-B14F-4D97-AF65-F5344CB8AC3E}">
        <p14:creationId xmlns:p14="http://schemas.microsoft.com/office/powerpoint/2010/main" val="271635780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Observable</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latin typeface="Arial" charset="0"/>
                <a:ea typeface="Arial" charset="0"/>
                <a:cs typeface="Arial" charset="0"/>
              </a:rPr>
              <a:t>RxJS</a:t>
            </a:r>
            <a:endParaRPr lang="es-ES" sz="6600" b="1" dirty="0">
              <a:solidFill>
                <a:schemeClr val="bg1"/>
              </a:solidFill>
              <a:latin typeface="Arial" charset="0"/>
              <a:ea typeface="Arial" charset="0"/>
              <a:cs typeface="Arial" charset="0"/>
            </a:endParaRPr>
          </a:p>
        </p:txBody>
      </p:sp>
      <p:grpSp>
        <p:nvGrpSpPr>
          <p:cNvPr id="4" name="Group 3"/>
          <p:cNvGrpSpPr/>
          <p:nvPr/>
        </p:nvGrpSpPr>
        <p:grpSpPr>
          <a:xfrm>
            <a:off x="431713" y="4152927"/>
            <a:ext cx="11538281" cy="8781664"/>
            <a:chOff x="431713" y="4152927"/>
            <a:chExt cx="11538281" cy="8781664"/>
          </a:xfrm>
        </p:grpSpPr>
        <p:grpSp>
          <p:nvGrpSpPr>
            <p:cNvPr id="3" name="Group 2"/>
            <p:cNvGrpSpPr/>
            <p:nvPr/>
          </p:nvGrpSpPr>
          <p:grpSpPr>
            <a:xfrm>
              <a:off x="431716" y="4152927"/>
              <a:ext cx="11538278" cy="721934"/>
              <a:chOff x="431716" y="2272368"/>
              <a:chExt cx="11538278" cy="721934"/>
            </a:xfrm>
          </p:grpSpPr>
          <p:sp>
            <p:nvSpPr>
              <p:cNvPr id="19" name="Rectangle 18"/>
              <p:cNvSpPr/>
              <p:nvPr/>
            </p:nvSpPr>
            <p:spPr>
              <a:xfrm>
                <a:off x="431716" y="2272368"/>
                <a:ext cx="11538278" cy="708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21" name="TextBox 20"/>
              <p:cNvSpPr txBox="1"/>
              <p:nvPr/>
            </p:nvSpPr>
            <p:spPr>
              <a:xfrm>
                <a:off x="1483742" y="2286416"/>
                <a:ext cx="9251383" cy="707886"/>
              </a:xfrm>
              <a:prstGeom prst="rect">
                <a:avLst/>
              </a:prstGeom>
              <a:noFill/>
            </p:spPr>
            <p:txBody>
              <a:bodyPr wrap="square" rtlCol="0" anchor="ctr" anchorCtr="0">
                <a:spAutoFit/>
              </a:bodyPr>
              <a:lstStyle/>
              <a:p>
                <a:pPr algn="ctr"/>
                <a:r>
                  <a:rPr lang="en-US" sz="4000" b="1" dirty="0">
                    <a:solidFill>
                      <a:schemeClr val="bg1"/>
                    </a:solidFill>
                    <a:latin typeface="Arial" charset="0"/>
                    <a:ea typeface="Arial" charset="0"/>
                    <a:cs typeface="Arial" charset="0"/>
                  </a:rPr>
                  <a:t>Cold observable</a:t>
                </a:r>
              </a:p>
            </p:txBody>
          </p:sp>
        </p:grpSp>
        <p:sp>
          <p:nvSpPr>
            <p:cNvPr id="28" name="TextBox 27"/>
            <p:cNvSpPr txBox="1"/>
            <p:nvPr/>
          </p:nvSpPr>
          <p:spPr>
            <a:xfrm>
              <a:off x="431715" y="5241218"/>
              <a:ext cx="11538279" cy="1118255"/>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Starts running upon subscription: only pushes values to the observers when subscribe method is called</a:t>
              </a:r>
            </a:p>
          </p:txBody>
        </p:sp>
        <p:sp>
          <p:nvSpPr>
            <p:cNvPr id="32" name="TextBox 31"/>
            <p:cNvSpPr txBox="1"/>
            <p:nvPr/>
          </p:nvSpPr>
          <p:spPr>
            <a:xfrm>
              <a:off x="431714" y="7954259"/>
              <a:ext cx="11538279" cy="570477"/>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Every observer can see whole stream</a:t>
              </a:r>
            </a:p>
          </p:txBody>
        </p:sp>
        <p:sp>
          <p:nvSpPr>
            <p:cNvPr id="14" name="TextBox 13"/>
            <p:cNvSpPr txBox="1"/>
            <p:nvPr/>
          </p:nvSpPr>
          <p:spPr>
            <a:xfrm>
              <a:off x="431713" y="10790414"/>
              <a:ext cx="11538279" cy="2144177"/>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Examples: </a:t>
              </a:r>
            </a:p>
            <a:p>
              <a:pPr marL="342900" indent="-342900">
                <a:lnSpc>
                  <a:spcPts val="4040"/>
                </a:lnSpc>
                <a:buFont typeface="Arial" panose="020B0604020202020204" pitchFamily="34" charset="0"/>
                <a:buChar char="•"/>
              </a:pPr>
              <a:r>
                <a:rPr lang="en-US" sz="3200" dirty="0">
                  <a:latin typeface="Arial" charset="0"/>
                  <a:ea typeface="Arial" charset="0"/>
                  <a:cs typeface="Arial" charset="0"/>
                </a:rPr>
                <a:t>Service Request</a:t>
              </a:r>
            </a:p>
            <a:p>
              <a:pPr marL="342900" indent="-342900">
                <a:lnSpc>
                  <a:spcPts val="4040"/>
                </a:lnSpc>
                <a:buFont typeface="Arial" panose="020B0604020202020204" pitchFamily="34" charset="0"/>
                <a:buChar char="•"/>
              </a:pPr>
              <a:r>
                <a:rPr lang="en-US" sz="3200" dirty="0">
                  <a:latin typeface="Arial" charset="0"/>
                  <a:ea typeface="Arial" charset="0"/>
                  <a:cs typeface="Arial" charset="0"/>
                </a:rPr>
                <a:t>Reading file</a:t>
              </a:r>
            </a:p>
            <a:p>
              <a:pPr marL="342900" indent="-342900">
                <a:lnSpc>
                  <a:spcPts val="4040"/>
                </a:lnSpc>
                <a:buFont typeface="Arial" panose="020B0604020202020204" pitchFamily="34" charset="0"/>
                <a:buChar char="•"/>
              </a:pPr>
              <a:endParaRPr lang="en-US" sz="3200" dirty="0">
                <a:latin typeface="Arial" charset="0"/>
                <a:ea typeface="Arial" charset="0"/>
                <a:cs typeface="Arial" charset="0"/>
              </a:endParaRPr>
            </a:p>
          </p:txBody>
        </p:sp>
      </p:grpSp>
      <p:grpSp>
        <p:nvGrpSpPr>
          <p:cNvPr id="5" name="Group 4"/>
          <p:cNvGrpSpPr/>
          <p:nvPr/>
        </p:nvGrpSpPr>
        <p:grpSpPr>
          <a:xfrm>
            <a:off x="12428374" y="4152927"/>
            <a:ext cx="11538281" cy="8781664"/>
            <a:chOff x="12428374" y="4152927"/>
            <a:chExt cx="11538281" cy="8781664"/>
          </a:xfrm>
        </p:grpSpPr>
        <p:grpSp>
          <p:nvGrpSpPr>
            <p:cNvPr id="2" name="Group 1"/>
            <p:cNvGrpSpPr/>
            <p:nvPr/>
          </p:nvGrpSpPr>
          <p:grpSpPr>
            <a:xfrm>
              <a:off x="12428376" y="4152927"/>
              <a:ext cx="11538278" cy="735981"/>
              <a:chOff x="12428376" y="2272368"/>
              <a:chExt cx="11538278" cy="735981"/>
            </a:xfrm>
          </p:grpSpPr>
          <p:sp>
            <p:nvSpPr>
              <p:cNvPr id="18" name="Rectangle 17"/>
              <p:cNvSpPr/>
              <p:nvPr/>
            </p:nvSpPr>
            <p:spPr>
              <a:xfrm>
                <a:off x="12428376" y="2272368"/>
                <a:ext cx="11538278" cy="7359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20" name="TextBox 19"/>
              <p:cNvSpPr txBox="1"/>
              <p:nvPr/>
            </p:nvSpPr>
            <p:spPr>
              <a:xfrm>
                <a:off x="13681493" y="2286416"/>
                <a:ext cx="8591911" cy="707886"/>
              </a:xfrm>
              <a:prstGeom prst="rect">
                <a:avLst/>
              </a:prstGeom>
              <a:noFill/>
            </p:spPr>
            <p:txBody>
              <a:bodyPr wrap="square" rtlCol="0" anchor="ctr" anchorCtr="0">
                <a:spAutoFit/>
              </a:bodyPr>
              <a:lstStyle/>
              <a:p>
                <a:pPr algn="ctr"/>
                <a:r>
                  <a:rPr lang="en-US" sz="4000" b="1" dirty="0">
                    <a:solidFill>
                      <a:schemeClr val="bg1"/>
                    </a:solidFill>
                    <a:latin typeface="Arial" charset="0"/>
                    <a:ea typeface="Arial" charset="0"/>
                    <a:cs typeface="Arial" charset="0"/>
                  </a:rPr>
                  <a:t>Hot Observable</a:t>
                </a:r>
              </a:p>
            </p:txBody>
          </p:sp>
        </p:grpSp>
        <p:sp>
          <p:nvSpPr>
            <p:cNvPr id="30" name="TextBox 29"/>
            <p:cNvSpPr txBox="1"/>
            <p:nvPr/>
          </p:nvSpPr>
          <p:spPr>
            <a:xfrm>
              <a:off x="12428374" y="5241218"/>
              <a:ext cx="11538279" cy="1118255"/>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Emits immediately whether its Observer is ready or not and regardless of subscribers</a:t>
              </a:r>
            </a:p>
          </p:txBody>
        </p:sp>
        <p:sp>
          <p:nvSpPr>
            <p:cNvPr id="31" name="TextBox 30"/>
            <p:cNvSpPr txBox="1"/>
            <p:nvPr/>
          </p:nvSpPr>
          <p:spPr>
            <a:xfrm>
              <a:off x="12428376" y="7954259"/>
              <a:ext cx="11538279" cy="1118255"/>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Is shared among all subscribers, and each subscriber is pushed the next value in the sequence</a:t>
              </a:r>
            </a:p>
          </p:txBody>
        </p:sp>
        <p:sp>
          <p:nvSpPr>
            <p:cNvPr id="15" name="TextBox 14"/>
            <p:cNvSpPr txBox="1"/>
            <p:nvPr/>
          </p:nvSpPr>
          <p:spPr>
            <a:xfrm>
              <a:off x="12428376" y="10790414"/>
              <a:ext cx="11538279" cy="2144177"/>
            </a:xfrm>
            <a:prstGeom prst="rect">
              <a:avLst/>
            </a:prstGeom>
            <a:noFill/>
          </p:spPr>
          <p:txBody>
            <a:bodyPr wrap="square" rtlCol="0">
              <a:spAutoFit/>
            </a:bodyPr>
            <a:lstStyle/>
            <a:p>
              <a:pPr>
                <a:lnSpc>
                  <a:spcPts val="4040"/>
                </a:lnSpc>
              </a:pPr>
              <a:r>
                <a:rPr lang="en-US" sz="3200" dirty="0">
                  <a:latin typeface="Arial" charset="0"/>
                  <a:ea typeface="Arial" charset="0"/>
                  <a:cs typeface="Arial" charset="0"/>
                </a:rPr>
                <a:t>Examples: </a:t>
              </a:r>
            </a:p>
            <a:p>
              <a:pPr marL="342900" indent="-342900">
                <a:lnSpc>
                  <a:spcPts val="4040"/>
                </a:lnSpc>
                <a:buFont typeface="Arial" panose="020B0604020202020204" pitchFamily="34" charset="0"/>
                <a:buChar char="•"/>
              </a:pPr>
              <a:r>
                <a:rPr lang="en-US" sz="3200" dirty="0">
                  <a:latin typeface="Arial" charset="0"/>
                  <a:ea typeface="Arial" charset="0"/>
                  <a:cs typeface="Arial" charset="0"/>
                </a:rPr>
                <a:t>Mouse events</a:t>
              </a:r>
            </a:p>
            <a:p>
              <a:pPr marL="342900" indent="-342900">
                <a:lnSpc>
                  <a:spcPts val="4040"/>
                </a:lnSpc>
                <a:buFont typeface="Arial" panose="020B0604020202020204" pitchFamily="34" charset="0"/>
                <a:buChar char="•"/>
              </a:pPr>
              <a:r>
                <a:rPr lang="en-US" sz="3200" dirty="0">
                  <a:latin typeface="Arial" charset="0"/>
                  <a:ea typeface="Arial" charset="0"/>
                  <a:cs typeface="Arial" charset="0"/>
                </a:rPr>
                <a:t>Video streaming</a:t>
              </a:r>
            </a:p>
            <a:p>
              <a:pPr marL="342900" indent="-342900">
                <a:lnSpc>
                  <a:spcPts val="4040"/>
                </a:lnSpc>
                <a:buFont typeface="Arial" panose="020B0604020202020204" pitchFamily="34" charset="0"/>
                <a:buChar char="•"/>
              </a:pPr>
              <a:endParaRPr lang="en-US" sz="3200" dirty="0">
                <a:latin typeface="Arial" charset="0"/>
                <a:ea typeface="Arial" charset="0"/>
                <a:cs typeface="Arial" charset="0"/>
              </a:endParaRPr>
            </a:p>
          </p:txBody>
        </p:sp>
      </p:grpSp>
      <p:sp>
        <p:nvSpPr>
          <p:cNvPr id="22" name="TextBox 21"/>
          <p:cNvSpPr txBox="1"/>
          <p:nvPr/>
        </p:nvSpPr>
        <p:spPr>
          <a:xfrm>
            <a:off x="1" y="1950061"/>
            <a:ext cx="24377650" cy="1698890"/>
          </a:xfrm>
          <a:prstGeom prst="rect">
            <a:avLst/>
          </a:prstGeom>
          <a:noFill/>
        </p:spPr>
        <p:txBody>
          <a:bodyPr wrap="square" lIns="219419" tIns="109710" rIns="219419" bIns="109710" rtlCol="0">
            <a:spAutoFit/>
          </a:bodyPr>
          <a:lstStyle/>
          <a:p>
            <a:pPr algn="ctr"/>
            <a:r>
              <a:rPr lang="es-ES" sz="6000" b="1" dirty="0" err="1">
                <a:solidFill>
                  <a:srgbClr val="309583"/>
                </a:solidFill>
                <a:latin typeface="Arial" charset="0"/>
                <a:ea typeface="Arial" charset="0"/>
                <a:cs typeface="Arial" charset="0"/>
              </a:rPr>
              <a:t>Types</a:t>
            </a:r>
            <a:endParaRPr lang="es-ES" sz="6000" b="1" dirty="0">
              <a:solidFill>
                <a:srgbClr val="309583"/>
              </a:solidFill>
              <a:latin typeface="Arial" charset="0"/>
              <a:ea typeface="Arial" charset="0"/>
              <a:cs typeface="Arial" charset="0"/>
            </a:endParaRPr>
          </a:p>
          <a:p>
            <a:pPr algn="ctr"/>
            <a:endParaRPr lang="es-ES" b="1" dirty="0">
              <a:solidFill>
                <a:srgbClr val="309583"/>
              </a:solidFill>
              <a:latin typeface="Arial" charset="0"/>
              <a:ea typeface="Arial" charset="0"/>
              <a:cs typeface="Arial" charset="0"/>
            </a:endParaRPr>
          </a:p>
        </p:txBody>
      </p:sp>
    </p:spTree>
    <p:extLst>
      <p:ext uri="{BB962C8B-B14F-4D97-AF65-F5344CB8AC3E}">
        <p14:creationId xmlns:p14="http://schemas.microsoft.com/office/powerpoint/2010/main" val="8463112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6804918" y="5480709"/>
            <a:ext cx="10790097" cy="2754582"/>
          </a:xfrm>
          <a:prstGeom prst="rect">
            <a:avLst/>
          </a:prstGeom>
          <a:noFill/>
        </p:spPr>
        <p:txBody>
          <a:bodyPr wrap="none" lIns="91422" tIns="45711" rIns="91422" bIns="45711" rtlCol="0">
            <a:spAutoFit/>
          </a:bodyPr>
          <a:lstStyle/>
          <a:p>
            <a:pPr algn="ctr"/>
            <a:r>
              <a:rPr lang="es-ES" sz="17300" b="1" dirty="0" err="1">
                <a:solidFill>
                  <a:schemeClr val="bg1"/>
                </a:solidFill>
                <a:latin typeface="Arial" panose="020B0604020202020204" pitchFamily="34" charset="0"/>
                <a:cs typeface="Arial" panose="020B0604020202020204" pitchFamily="34" charset="0"/>
              </a:rPr>
              <a:t>Operators</a:t>
            </a: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2474438"/>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Operators</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grpSp>
        <p:nvGrpSpPr>
          <p:cNvPr id="2" name="Group 1"/>
          <p:cNvGrpSpPr/>
          <p:nvPr/>
        </p:nvGrpSpPr>
        <p:grpSpPr>
          <a:xfrm>
            <a:off x="1163427" y="4018355"/>
            <a:ext cx="22748996" cy="1329558"/>
            <a:chOff x="1163427" y="4018355"/>
            <a:chExt cx="22748996" cy="1329558"/>
          </a:xfrm>
        </p:grpSpPr>
        <p:sp>
          <p:nvSpPr>
            <p:cNvPr id="10" name="Oval 9"/>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1925703" y="4018355"/>
              <a:ext cx="21986720" cy="1329558"/>
            </a:xfrm>
            <a:prstGeom prst="rect">
              <a:avLst/>
            </a:prstGeom>
            <a:noFill/>
          </p:spPr>
          <p:txBody>
            <a:bodyPr wrap="square" lIns="219419" tIns="109710" rIns="219419" bIns="109710" rtlCol="0">
              <a:spAutoFit/>
            </a:bodyPr>
            <a:lstStyle/>
            <a:p>
              <a:r>
                <a:rPr lang="en-US" dirty="0"/>
                <a:t>Allow us to spawn sequences of asynchronous requests taking advantage of pure functions to keep all of the information properly scoped</a:t>
              </a:r>
              <a:endParaRPr lang="es-ES" dirty="0"/>
            </a:p>
          </p:txBody>
        </p:sp>
      </p:grpSp>
      <p:sp>
        <p:nvSpPr>
          <p:cNvPr id="19" name="Oval 18"/>
          <p:cNvSpPr/>
          <p:nvPr/>
        </p:nvSpPr>
        <p:spPr bwMode="auto">
          <a:xfrm>
            <a:off x="1163427" y="632111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TextBox 19"/>
          <p:cNvSpPr txBox="1"/>
          <p:nvPr/>
        </p:nvSpPr>
        <p:spPr>
          <a:xfrm>
            <a:off x="1925703" y="6154833"/>
            <a:ext cx="21986720" cy="4653545"/>
          </a:xfrm>
          <a:prstGeom prst="rect">
            <a:avLst/>
          </a:prstGeom>
          <a:noFill/>
        </p:spPr>
        <p:txBody>
          <a:bodyPr wrap="square" lIns="219419" tIns="109710" rIns="219419" bIns="109710" rtlCol="0">
            <a:spAutoFit/>
          </a:bodyPr>
          <a:lstStyle/>
          <a:p>
            <a:r>
              <a:rPr lang="en-US" dirty="0"/>
              <a:t>Allow us to manipulate or edit the data passing it from the producer to the consumer (pipeline):</a:t>
            </a:r>
          </a:p>
          <a:p>
            <a:endParaRPr lang="en-US" dirty="0"/>
          </a:p>
          <a:p>
            <a:pPr marL="1485717" lvl="1" indent="-571500">
              <a:buFont typeface="Arial" panose="020B0604020202020204" pitchFamily="34" charset="0"/>
              <a:buChar char="•"/>
            </a:pPr>
            <a:r>
              <a:rPr lang="en-US" dirty="0"/>
              <a:t>we can adapt the output of the producer to match the expectations of the consumer</a:t>
            </a:r>
          </a:p>
          <a:p>
            <a:pPr marL="1485717" lvl="1" indent="-571500">
              <a:buFont typeface="Arial" panose="020B0604020202020204" pitchFamily="34" charset="0"/>
              <a:buChar char="•"/>
            </a:pPr>
            <a:endParaRPr lang="en-US" dirty="0"/>
          </a:p>
          <a:p>
            <a:pPr marL="1485717" lvl="1" indent="-571500">
              <a:buFont typeface="Arial" panose="020B0604020202020204" pitchFamily="34" charset="0"/>
              <a:buChar char="•"/>
            </a:pPr>
            <a:r>
              <a:rPr lang="en-US" dirty="0"/>
              <a:t>promotes a separation of concerns</a:t>
            </a:r>
          </a:p>
          <a:p>
            <a:pPr marL="1485717" lvl="1" indent="-571500">
              <a:buFont typeface="Arial" panose="020B0604020202020204" pitchFamily="34" charset="0"/>
              <a:buChar char="•"/>
            </a:pPr>
            <a:endParaRPr lang="en-US" dirty="0"/>
          </a:p>
          <a:p>
            <a:pPr marL="1485717" lvl="1" indent="-571500">
              <a:buFont typeface="Arial" panose="020B0604020202020204" pitchFamily="34" charset="0"/>
              <a:buChar char="•"/>
            </a:pPr>
            <a:r>
              <a:rPr lang="en-US" dirty="0"/>
              <a:t>This design principle is typically extremely hard to accomplish in large-scale JavaScript applications, but </a:t>
            </a:r>
            <a:r>
              <a:rPr lang="en-US" dirty="0" err="1"/>
              <a:t>RxJS</a:t>
            </a:r>
            <a:r>
              <a:rPr lang="en-US" dirty="0"/>
              <a:t> facilitates this model of design</a:t>
            </a:r>
            <a:endParaRPr lang="es-ES" dirty="0"/>
          </a:p>
        </p:txBody>
      </p:sp>
    </p:spTree>
    <p:extLst>
      <p:ext uri="{BB962C8B-B14F-4D97-AF65-F5344CB8AC3E}">
        <p14:creationId xmlns:p14="http://schemas.microsoft.com/office/powerpoint/2010/main" val="182337264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Operators</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20" name="TextBox 19"/>
          <p:cNvSpPr txBox="1"/>
          <p:nvPr/>
        </p:nvSpPr>
        <p:spPr>
          <a:xfrm>
            <a:off x="769764" y="4046257"/>
            <a:ext cx="21986720" cy="6869537"/>
          </a:xfrm>
          <a:prstGeom prst="rect">
            <a:avLst/>
          </a:prstGeom>
          <a:noFill/>
        </p:spPr>
        <p:txBody>
          <a:bodyPr wrap="square" lIns="219419" tIns="109710" rIns="219419" bIns="109710" rtlCol="0">
            <a:spAutoFit/>
          </a:bodyPr>
          <a:lstStyle/>
          <a:p>
            <a:pPr marL="1485717" lvl="1" indent="-571500">
              <a:buFont typeface="Arial" panose="020B0604020202020204" pitchFamily="34" charset="0"/>
              <a:buChar char="•"/>
            </a:pPr>
            <a:r>
              <a:rPr lang="es-ES" dirty="0" err="1"/>
              <a:t>Combination</a:t>
            </a:r>
            <a:endParaRPr lang="es-ES" dirty="0"/>
          </a:p>
          <a:p>
            <a:pPr marL="1485717" lvl="1" indent="-571500">
              <a:buFont typeface="Arial" panose="020B0604020202020204" pitchFamily="34" charset="0"/>
              <a:buChar char="•"/>
            </a:pPr>
            <a:endParaRPr lang="es-ES" dirty="0"/>
          </a:p>
          <a:p>
            <a:pPr marL="1485717" lvl="1" indent="-571500">
              <a:buFont typeface="Arial" panose="020B0604020202020204" pitchFamily="34" charset="0"/>
              <a:buChar char="•"/>
            </a:pPr>
            <a:r>
              <a:rPr lang="es-ES" dirty="0" err="1"/>
              <a:t>Creation</a:t>
            </a:r>
            <a:endParaRPr lang="es-ES" dirty="0"/>
          </a:p>
          <a:p>
            <a:pPr marL="1485717" lvl="1" indent="-571500">
              <a:buFont typeface="Arial" panose="020B0604020202020204" pitchFamily="34" charset="0"/>
              <a:buChar char="•"/>
            </a:pPr>
            <a:endParaRPr lang="es-ES" dirty="0"/>
          </a:p>
          <a:p>
            <a:pPr marL="1485717" lvl="1" indent="-571500">
              <a:buFont typeface="Arial" panose="020B0604020202020204" pitchFamily="34" charset="0"/>
              <a:buChar char="•"/>
            </a:pPr>
            <a:r>
              <a:rPr lang="es-ES" dirty="0" err="1"/>
              <a:t>Transformation</a:t>
            </a:r>
            <a:endParaRPr lang="es-ES" dirty="0"/>
          </a:p>
          <a:p>
            <a:pPr marL="1485717" lvl="1" indent="-571500">
              <a:buFont typeface="Arial" panose="020B0604020202020204" pitchFamily="34" charset="0"/>
              <a:buChar char="•"/>
            </a:pPr>
            <a:endParaRPr lang="es-ES" dirty="0"/>
          </a:p>
          <a:p>
            <a:pPr marL="1485717" lvl="1" indent="-571500">
              <a:buFont typeface="Arial" panose="020B0604020202020204" pitchFamily="34" charset="0"/>
              <a:buChar char="•"/>
            </a:pPr>
            <a:r>
              <a:rPr lang="es-ES" dirty="0" err="1"/>
              <a:t>Filtering</a:t>
            </a:r>
            <a:endParaRPr lang="es-ES" dirty="0"/>
          </a:p>
          <a:p>
            <a:pPr marL="1485717" lvl="1" indent="-571500">
              <a:buFont typeface="Arial" panose="020B0604020202020204" pitchFamily="34" charset="0"/>
              <a:buChar char="•"/>
            </a:pPr>
            <a:endParaRPr lang="es-ES" dirty="0"/>
          </a:p>
          <a:p>
            <a:pPr marL="1485717" lvl="1" indent="-571500">
              <a:buFont typeface="Arial" panose="020B0604020202020204" pitchFamily="34" charset="0"/>
              <a:buChar char="•"/>
            </a:pPr>
            <a:r>
              <a:rPr lang="es-ES" dirty="0"/>
              <a:t>Error </a:t>
            </a:r>
            <a:r>
              <a:rPr lang="es-ES" dirty="0" err="1"/>
              <a:t>handling</a:t>
            </a:r>
            <a:endParaRPr lang="es-ES" dirty="0"/>
          </a:p>
          <a:p>
            <a:pPr marL="1485717" lvl="1" indent="-571500">
              <a:buFont typeface="Arial" panose="020B0604020202020204" pitchFamily="34" charset="0"/>
              <a:buChar char="•"/>
            </a:pPr>
            <a:endParaRPr lang="es-ES" dirty="0"/>
          </a:p>
          <a:p>
            <a:pPr marL="1485717" lvl="1" indent="-571500">
              <a:buFont typeface="Arial" panose="020B0604020202020204" pitchFamily="34" charset="0"/>
              <a:buChar char="•"/>
            </a:pPr>
            <a:r>
              <a:rPr lang="es-ES" dirty="0" err="1"/>
              <a:t>Multicasting</a:t>
            </a:r>
            <a:endParaRPr lang="es-ES" dirty="0"/>
          </a:p>
          <a:p>
            <a:pPr marL="1485717" lvl="1" indent="-571500">
              <a:buFont typeface="Arial" panose="020B0604020202020204" pitchFamily="34" charset="0"/>
              <a:buChar char="•"/>
            </a:pPr>
            <a:r>
              <a:rPr lang="es-ES" dirty="0"/>
              <a:t>…</a:t>
            </a:r>
          </a:p>
        </p:txBody>
      </p:sp>
      <p:sp>
        <p:nvSpPr>
          <p:cNvPr id="12" name="TextBox 11"/>
          <p:cNvSpPr txBox="1"/>
          <p:nvPr/>
        </p:nvSpPr>
        <p:spPr>
          <a:xfrm>
            <a:off x="1" y="1950061"/>
            <a:ext cx="24377650" cy="1698890"/>
          </a:xfrm>
          <a:prstGeom prst="rect">
            <a:avLst/>
          </a:prstGeom>
          <a:noFill/>
        </p:spPr>
        <p:txBody>
          <a:bodyPr wrap="square" lIns="219419" tIns="109710" rIns="219419" bIns="109710" rtlCol="0">
            <a:spAutoFit/>
          </a:bodyPr>
          <a:lstStyle/>
          <a:p>
            <a:pPr algn="ctr"/>
            <a:r>
              <a:rPr lang="es-ES" sz="6000" b="1" dirty="0" err="1">
                <a:solidFill>
                  <a:srgbClr val="309583"/>
                </a:solidFill>
              </a:rPr>
              <a:t>Categories</a:t>
            </a:r>
            <a:endParaRPr lang="es-ES" sz="6000" b="1" dirty="0">
              <a:solidFill>
                <a:srgbClr val="309583"/>
              </a:solidFill>
            </a:endParaRPr>
          </a:p>
          <a:p>
            <a:pPr algn="ctr"/>
            <a:endParaRPr lang="es-ES" b="1" dirty="0">
              <a:solidFill>
                <a:srgbClr val="309583"/>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r>
              <a:rPr lang="es-ES" sz="4000" dirty="0" err="1">
                <a:solidFill>
                  <a:schemeClr val="accent1">
                    <a:lumMod val="75000"/>
                  </a:schemeClr>
                </a:solidFill>
                <a:latin typeface="Consolas"/>
                <a:ea typeface="Consolas"/>
                <a:cs typeface="Consolas"/>
                <a:sym typeface="Consolas"/>
              </a:rPr>
              <a:t>Observable</a:t>
            </a:r>
            <a:r>
              <a:rPr lang="es-ES" sz="4000" dirty="0" err="1">
                <a:solidFill>
                  <a:srgbClr val="3B3B3B"/>
                </a:solidFill>
                <a:latin typeface="Consolas"/>
                <a:ea typeface="Consolas"/>
                <a:cs typeface="Consolas"/>
                <a:sym typeface="Consolas"/>
              </a:rPr>
              <a:t>.fromEvent</a:t>
            </a:r>
            <a:r>
              <a:rPr lang="es-ES" sz="4000" dirty="0">
                <a:solidFill>
                  <a:srgbClr val="3B3B3B"/>
                </a:solidFill>
                <a:latin typeface="Consolas"/>
                <a:ea typeface="Consolas"/>
                <a:cs typeface="Consolas"/>
                <a:sym typeface="Consolas"/>
              </a:rPr>
              <a:t>(</a:t>
            </a:r>
            <a:r>
              <a:rPr lang="es-ES" sz="4000" dirty="0">
                <a:solidFill>
                  <a:schemeClr val="accent3">
                    <a:lumMod val="75000"/>
                  </a:schemeClr>
                </a:solidFill>
                <a:latin typeface="Consolas"/>
                <a:ea typeface="Consolas"/>
                <a:cs typeface="Consolas"/>
                <a:sym typeface="Consolas"/>
              </a:rPr>
              <a:t>input</a:t>
            </a:r>
            <a:r>
              <a:rPr lang="es-ES" sz="4000" dirty="0">
                <a:solidFill>
                  <a:srgbClr val="3B3B3B"/>
                </a:solidFill>
                <a:latin typeface="Consolas"/>
                <a:ea typeface="Consolas"/>
                <a:cs typeface="Consolas"/>
                <a:sym typeface="Consolas"/>
              </a:rPr>
              <a:t>, ‘</a:t>
            </a:r>
            <a:r>
              <a:rPr lang="es-ES" sz="4000" dirty="0" err="1">
                <a:solidFill>
                  <a:srgbClr val="3B3B3B"/>
                </a:solidFill>
                <a:latin typeface="Consolas"/>
                <a:ea typeface="Consolas"/>
                <a:cs typeface="Consolas"/>
                <a:sym typeface="Consolas"/>
              </a:rPr>
              <a:t>keyup</a:t>
            </a:r>
            <a:r>
              <a:rPr lang="es-ES" sz="4000" dirty="0">
                <a:solidFill>
                  <a:srgbClr val="3B3B3B"/>
                </a:solidFill>
                <a:latin typeface="Consolas"/>
                <a:ea typeface="Consolas"/>
                <a:cs typeface="Consolas"/>
                <a:sym typeface="Consolas"/>
              </a:rPr>
              <a:t>’)</a:t>
            </a:r>
          </a:p>
          <a:p>
            <a:pPr marL="0" lvl="0" indent="0" defTabSz="914400" eaLnBrk="0" fontAlgn="base" hangingPunct="0">
              <a:lnSpc>
                <a:spcPct val="150000"/>
              </a:lnSpc>
              <a:spcBef>
                <a:spcPct val="0"/>
              </a:spcBef>
              <a:spcAft>
                <a:spcPct val="0"/>
              </a:spcAft>
              <a:buNone/>
            </a:pPr>
            <a:r>
              <a:rPr lang="es-ES" sz="4000" dirty="0">
                <a:solidFill>
                  <a:srgbClr val="3B3B3B"/>
                </a:solidFill>
                <a:latin typeface="Consolas"/>
                <a:ea typeface="Consolas"/>
                <a:cs typeface="Consolas"/>
                <a:sym typeface="Consolas"/>
              </a:rPr>
              <a:t>	.</a:t>
            </a:r>
            <a:r>
              <a:rPr lang="es-ES" sz="4000" dirty="0" err="1">
                <a:solidFill>
                  <a:srgbClr val="3B3B3B"/>
                </a:solidFill>
                <a:latin typeface="Consolas"/>
                <a:ea typeface="Consolas"/>
                <a:cs typeface="Consolas"/>
                <a:sym typeface="Consolas"/>
              </a:rPr>
              <a:t>map</a:t>
            </a:r>
            <a:r>
              <a:rPr lang="es-ES" sz="4000" dirty="0">
                <a:solidFill>
                  <a:srgbClr val="3B3B3B"/>
                </a:solidFill>
                <a:latin typeface="Consolas"/>
                <a:ea typeface="Consolas"/>
                <a:cs typeface="Consolas"/>
                <a:sym typeface="Consolas"/>
              </a:rPr>
              <a:t>(</a:t>
            </a:r>
            <a:r>
              <a:rPr lang="es-ES" sz="4000" dirty="0" err="1">
                <a:solidFill>
                  <a:schemeClr val="accent3">
                    <a:lumMod val="75000"/>
                  </a:schemeClr>
                </a:solidFill>
                <a:latin typeface="Consolas"/>
                <a:ea typeface="Consolas"/>
                <a:cs typeface="Consolas"/>
                <a:sym typeface="Consolas"/>
              </a:rPr>
              <a:t>event</a:t>
            </a:r>
            <a:r>
              <a:rPr lang="es-ES" sz="4000" dirty="0">
                <a:solidFill>
                  <a:srgbClr val="3B3B3B"/>
                </a:solidFill>
                <a:latin typeface="Consolas"/>
                <a:ea typeface="Consolas"/>
                <a:cs typeface="Consolas"/>
                <a:sym typeface="Consolas"/>
              </a:rPr>
              <a:t> =&gt; </a:t>
            </a:r>
            <a:r>
              <a:rPr lang="es-ES" sz="4000" dirty="0" err="1">
                <a:solidFill>
                  <a:schemeClr val="accent3">
                    <a:lumMod val="75000"/>
                  </a:schemeClr>
                </a:solidFill>
                <a:latin typeface="Consolas"/>
                <a:ea typeface="Consolas"/>
                <a:cs typeface="Consolas"/>
                <a:sym typeface="Consolas"/>
              </a:rPr>
              <a:t>event</a:t>
            </a:r>
            <a:r>
              <a:rPr lang="es-ES" sz="4000" dirty="0" err="1">
                <a:solidFill>
                  <a:srgbClr val="3B3B3B"/>
                </a:solidFill>
                <a:latin typeface="Consolas"/>
                <a:ea typeface="Consolas"/>
                <a:cs typeface="Consolas"/>
                <a:sym typeface="Consolas"/>
              </a:rPr>
              <a:t>.target.value</a:t>
            </a:r>
            <a:r>
              <a:rPr lang="es-ES" sz="4000" dirty="0">
                <a:solidFill>
                  <a:srgbClr val="3B3B3B"/>
                </a:solidFill>
                <a:latin typeface="Consolas"/>
                <a:ea typeface="Consolas"/>
                <a:cs typeface="Consolas"/>
                <a:sym typeface="Consolas"/>
              </a:rPr>
              <a:t>)</a:t>
            </a:r>
          </a:p>
          <a:p>
            <a:pPr marL="0" lvl="0" indent="0" defTabSz="914400" eaLnBrk="0" fontAlgn="base" hangingPunct="0">
              <a:lnSpc>
                <a:spcPct val="150000"/>
              </a:lnSpc>
              <a:spcBef>
                <a:spcPct val="0"/>
              </a:spcBef>
              <a:spcAft>
                <a:spcPct val="0"/>
              </a:spcAft>
              <a:buNone/>
            </a:pPr>
            <a:r>
              <a:rPr lang="es-ES" sz="4000" dirty="0">
                <a:solidFill>
                  <a:srgbClr val="3B3B3B"/>
                </a:solidFill>
                <a:latin typeface="Consolas"/>
                <a:ea typeface="Consolas"/>
                <a:cs typeface="Consolas"/>
                <a:sym typeface="Consolas"/>
              </a:rPr>
              <a:t>	.</a:t>
            </a:r>
            <a:r>
              <a:rPr lang="es-ES" sz="4000" dirty="0" err="1">
                <a:solidFill>
                  <a:srgbClr val="3B3B3B"/>
                </a:solidFill>
                <a:latin typeface="Consolas"/>
                <a:ea typeface="Consolas"/>
                <a:cs typeface="Consolas"/>
                <a:sym typeface="Consolas"/>
              </a:rPr>
              <a:t>filter</a:t>
            </a:r>
            <a:r>
              <a:rPr lang="es-ES" sz="4000" dirty="0">
                <a:solidFill>
                  <a:srgbClr val="3B3B3B"/>
                </a:solidFill>
                <a:latin typeface="Consolas"/>
                <a:ea typeface="Consolas"/>
                <a:cs typeface="Consolas"/>
                <a:sym typeface="Consolas"/>
              </a:rPr>
              <a:t>(</a:t>
            </a:r>
            <a:r>
              <a:rPr lang="es-ES" sz="4000" dirty="0" err="1">
                <a:solidFill>
                  <a:schemeClr val="accent3">
                    <a:lumMod val="75000"/>
                  </a:schemeClr>
                </a:solidFill>
                <a:latin typeface="Consolas"/>
                <a:ea typeface="Consolas"/>
                <a:cs typeface="Consolas"/>
                <a:sym typeface="Consolas"/>
              </a:rPr>
              <a:t>text</a:t>
            </a:r>
            <a:r>
              <a:rPr lang="es-ES" sz="4000" dirty="0">
                <a:solidFill>
                  <a:srgbClr val="3B3B3B"/>
                </a:solidFill>
                <a:latin typeface="Consolas"/>
                <a:ea typeface="Consolas"/>
                <a:cs typeface="Consolas"/>
                <a:sym typeface="Consolas"/>
              </a:rPr>
              <a:t> =&gt; </a:t>
            </a:r>
            <a:r>
              <a:rPr lang="es-ES" sz="4000" dirty="0" err="1">
                <a:solidFill>
                  <a:schemeClr val="accent3">
                    <a:lumMod val="75000"/>
                  </a:schemeClr>
                </a:solidFill>
                <a:latin typeface="Consolas"/>
                <a:ea typeface="Consolas"/>
                <a:cs typeface="Consolas"/>
                <a:sym typeface="Consolas"/>
              </a:rPr>
              <a:t>text</a:t>
            </a:r>
            <a:r>
              <a:rPr lang="es-ES" sz="4000" dirty="0" err="1">
                <a:solidFill>
                  <a:srgbClr val="3B3B3B"/>
                </a:solidFill>
                <a:latin typeface="Consolas"/>
                <a:ea typeface="Consolas"/>
                <a:cs typeface="Consolas"/>
                <a:sym typeface="Consolas"/>
              </a:rPr>
              <a:t>.length</a:t>
            </a:r>
            <a:r>
              <a:rPr lang="es-ES" sz="4000" dirty="0">
                <a:solidFill>
                  <a:srgbClr val="3B3B3B"/>
                </a:solidFill>
                <a:latin typeface="Consolas"/>
                <a:ea typeface="Consolas"/>
                <a:cs typeface="Consolas"/>
                <a:sym typeface="Consolas"/>
              </a:rPr>
              <a:t> &gt; 3)</a:t>
            </a:r>
          </a:p>
          <a:p>
            <a:pPr marL="0" lvl="0" indent="0" defTabSz="914400" eaLnBrk="0" fontAlgn="base" hangingPunct="0">
              <a:lnSpc>
                <a:spcPct val="150000"/>
              </a:lnSpc>
              <a:spcBef>
                <a:spcPct val="0"/>
              </a:spcBef>
              <a:spcAft>
                <a:spcPct val="0"/>
              </a:spcAft>
              <a:buNone/>
            </a:pPr>
            <a:r>
              <a:rPr lang="es-ES" sz="4000" dirty="0">
                <a:solidFill>
                  <a:srgbClr val="3B3B3B"/>
                </a:solidFill>
                <a:latin typeface="Consolas"/>
                <a:ea typeface="Consolas"/>
                <a:cs typeface="Consolas"/>
                <a:sym typeface="Consolas"/>
              </a:rPr>
              <a:t>	.</a:t>
            </a:r>
            <a:r>
              <a:rPr lang="es-ES" sz="4000" dirty="0" err="1">
                <a:solidFill>
                  <a:srgbClr val="3B3B3B"/>
                </a:solidFill>
                <a:latin typeface="Consolas"/>
                <a:ea typeface="Consolas"/>
                <a:cs typeface="Consolas"/>
                <a:sym typeface="Consolas"/>
              </a:rPr>
              <a:t>distinctUntilChanged</a:t>
            </a:r>
            <a:r>
              <a:rPr lang="es-ES" sz="4000" dirty="0">
                <a:solidFill>
                  <a:srgbClr val="3B3B3B"/>
                </a:solidFill>
                <a:latin typeface="Consolas"/>
                <a:ea typeface="Consolas"/>
                <a:cs typeface="Consolas"/>
                <a:sym typeface="Consolas"/>
              </a:rPr>
              <a:t>()</a:t>
            </a:r>
          </a:p>
          <a:p>
            <a:pPr marL="0" lvl="0" indent="0" defTabSz="914400" eaLnBrk="0" fontAlgn="base" hangingPunct="0">
              <a:lnSpc>
                <a:spcPct val="150000"/>
              </a:lnSpc>
              <a:spcBef>
                <a:spcPct val="0"/>
              </a:spcBef>
              <a:spcAft>
                <a:spcPct val="0"/>
              </a:spcAft>
              <a:buNone/>
            </a:pPr>
            <a:r>
              <a:rPr lang="es-ES" sz="4000" dirty="0">
                <a:solidFill>
                  <a:srgbClr val="3B3B3B"/>
                </a:solidFill>
                <a:latin typeface="Consolas"/>
                <a:ea typeface="Consolas"/>
                <a:cs typeface="Consolas"/>
                <a:sym typeface="Consolas"/>
              </a:rPr>
              <a:t>	.</a:t>
            </a:r>
            <a:r>
              <a:rPr lang="es-ES" sz="4000" dirty="0" err="1">
                <a:solidFill>
                  <a:srgbClr val="3B3B3B"/>
                </a:solidFill>
                <a:latin typeface="Consolas"/>
                <a:ea typeface="Consolas"/>
                <a:cs typeface="Consolas"/>
                <a:sym typeface="Consolas"/>
              </a:rPr>
              <a:t>switchMap</a:t>
            </a:r>
            <a:r>
              <a:rPr lang="es-ES" sz="4000" dirty="0">
                <a:solidFill>
                  <a:srgbClr val="3B3B3B"/>
                </a:solidFill>
                <a:latin typeface="Consolas"/>
                <a:ea typeface="Consolas"/>
                <a:cs typeface="Consolas"/>
                <a:sym typeface="Consolas"/>
              </a:rPr>
              <a:t>(</a:t>
            </a:r>
            <a:r>
              <a:rPr lang="es-ES" sz="4000" dirty="0" err="1">
                <a:solidFill>
                  <a:schemeClr val="accent3">
                    <a:lumMod val="75000"/>
                  </a:schemeClr>
                </a:solidFill>
                <a:latin typeface="Consolas"/>
                <a:ea typeface="Consolas"/>
                <a:cs typeface="Consolas"/>
                <a:sym typeface="Consolas"/>
              </a:rPr>
              <a:t>term</a:t>
            </a:r>
            <a:r>
              <a:rPr lang="es-ES" sz="4000" dirty="0">
                <a:solidFill>
                  <a:srgbClr val="3B3B3B"/>
                </a:solidFill>
                <a:latin typeface="Consolas"/>
                <a:ea typeface="Consolas"/>
                <a:cs typeface="Consolas"/>
                <a:sym typeface="Consolas"/>
              </a:rPr>
              <a:t> =&gt; </a:t>
            </a:r>
            <a:r>
              <a:rPr lang="es-ES" sz="4000" dirty="0" err="1">
                <a:solidFill>
                  <a:schemeClr val="accent2">
                    <a:lumMod val="75000"/>
                  </a:schemeClr>
                </a:solidFill>
                <a:latin typeface="Consolas"/>
                <a:ea typeface="Consolas"/>
                <a:cs typeface="Consolas"/>
                <a:sym typeface="Consolas"/>
              </a:rPr>
              <a:t>service</a:t>
            </a:r>
            <a:r>
              <a:rPr lang="es-ES" sz="4000" dirty="0" err="1">
                <a:solidFill>
                  <a:srgbClr val="3B3B3B"/>
                </a:solidFill>
                <a:latin typeface="Consolas"/>
                <a:ea typeface="Consolas"/>
                <a:cs typeface="Consolas"/>
                <a:sym typeface="Consolas"/>
              </a:rPr>
              <a:t>.getResult</a:t>
            </a:r>
            <a:r>
              <a:rPr lang="es-ES" sz="4000" dirty="0">
                <a:solidFill>
                  <a:srgbClr val="3B3B3B"/>
                </a:solidFill>
                <a:latin typeface="Consolas"/>
                <a:ea typeface="Consolas"/>
                <a:cs typeface="Consolas"/>
                <a:sym typeface="Consolas"/>
              </a:rPr>
              <a:t>(</a:t>
            </a:r>
            <a:r>
              <a:rPr lang="es-ES" sz="4000" dirty="0" err="1">
                <a:solidFill>
                  <a:schemeClr val="accent3">
                    <a:lumMod val="75000"/>
                  </a:schemeClr>
                </a:solidFill>
                <a:latin typeface="Consolas"/>
                <a:ea typeface="Consolas"/>
                <a:cs typeface="Consolas"/>
                <a:sym typeface="Consolas"/>
              </a:rPr>
              <a:t>term</a:t>
            </a:r>
            <a:r>
              <a:rPr lang="es-ES" sz="4000" dirty="0">
                <a:solidFill>
                  <a:srgbClr val="3B3B3B"/>
                </a:solidFill>
                <a:latin typeface="Consolas"/>
                <a:ea typeface="Consolas"/>
                <a:cs typeface="Consolas"/>
                <a:sym typeface="Consolas"/>
              </a:rPr>
              <a:t>))</a:t>
            </a:r>
          </a:p>
          <a:p>
            <a:pPr marL="0" lvl="0" indent="0" defTabSz="914400" eaLnBrk="0" fontAlgn="base" hangingPunct="0">
              <a:lnSpc>
                <a:spcPct val="150000"/>
              </a:lnSpc>
              <a:spcBef>
                <a:spcPct val="0"/>
              </a:spcBef>
              <a:spcAft>
                <a:spcPct val="0"/>
              </a:spcAft>
              <a:buNone/>
            </a:pPr>
            <a:r>
              <a:rPr lang="es-ES" sz="4000" dirty="0">
                <a:solidFill>
                  <a:srgbClr val="3B3B3B"/>
                </a:solidFill>
                <a:latin typeface="Consolas"/>
                <a:ea typeface="Consolas"/>
                <a:cs typeface="Consolas"/>
                <a:sym typeface="Consolas"/>
              </a:rPr>
              <a:t>	.subscribe(console.log);</a:t>
            </a:r>
            <a:endParaRPr lang="es-ES" altLang="es-ES" sz="4000" dirty="0">
              <a:latin typeface="Arial" panose="020B0604020202020204" pitchFamily="34" charset="0"/>
            </a:endParaRPr>
          </a:p>
        </p:txBody>
      </p:sp>
    </p:spTree>
    <p:extLst>
      <p:ext uri="{BB962C8B-B14F-4D97-AF65-F5344CB8AC3E}">
        <p14:creationId xmlns:p14="http://schemas.microsoft.com/office/powerpoint/2010/main" val="32669547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846" y="-30602"/>
            <a:ext cx="24400495" cy="1374660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sp>
        <p:nvSpPr>
          <p:cNvPr id="50" name="TextBox 49"/>
          <p:cNvSpPr txBox="1"/>
          <p:nvPr/>
        </p:nvSpPr>
        <p:spPr>
          <a:xfrm>
            <a:off x="1" y="5408011"/>
            <a:ext cx="24377649" cy="2418932"/>
          </a:xfrm>
          <a:prstGeom prst="rect">
            <a:avLst/>
          </a:prstGeom>
          <a:noFill/>
        </p:spPr>
        <p:txBody>
          <a:bodyPr wrap="square" rtlCol="0" anchor="t" anchorCtr="1">
            <a:spAutoFit/>
          </a:bodyPr>
          <a:lstStyle/>
          <a:p>
            <a:pPr algn="ctr">
              <a:lnSpc>
                <a:spcPct val="150000"/>
              </a:lnSpc>
            </a:pPr>
            <a:r>
              <a:rPr lang="en-US" sz="11500" b="1" dirty="0">
                <a:solidFill>
                  <a:schemeClr val="bg1"/>
                </a:solidFill>
                <a:latin typeface="Arial" charset="0"/>
                <a:ea typeface="Arial" charset="0"/>
                <a:cs typeface="Arial" charset="0"/>
              </a:rPr>
              <a:t>Operators that you may know</a:t>
            </a:r>
          </a:p>
        </p:txBody>
      </p:sp>
    </p:spTree>
    <p:extLst>
      <p:ext uri="{BB962C8B-B14F-4D97-AF65-F5344CB8AC3E}">
        <p14:creationId xmlns:p14="http://schemas.microsoft.com/office/powerpoint/2010/main" val="17254531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s-ES" sz="7200" b="1" dirty="0" err="1">
                <a:solidFill>
                  <a:schemeClr val="bg1"/>
                </a:solidFill>
              </a:rPr>
              <a:t>Concat</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endParaRPr lang="es-ES" altLang="es-ES" sz="4000" dirty="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467329" y="5627771"/>
            <a:ext cx="17442991" cy="2370892"/>
          </a:xfrm>
          <a:prstGeom prst="rect">
            <a:avLst/>
          </a:prstGeom>
        </p:spPr>
      </p:pic>
      <p:sp>
        <p:nvSpPr>
          <p:cNvPr id="4" name="TextBox 3"/>
          <p:cNvSpPr txBox="1"/>
          <p:nvPr/>
        </p:nvSpPr>
        <p:spPr>
          <a:xfrm>
            <a:off x="4401879" y="5146158"/>
            <a:ext cx="184731" cy="646331"/>
          </a:xfrm>
          <a:prstGeom prst="rect">
            <a:avLst/>
          </a:prstGeom>
          <a:noFill/>
        </p:spPr>
        <p:txBody>
          <a:bodyPr wrap="none" rtlCol="0">
            <a:spAutoFit/>
          </a:bodyPr>
          <a:lstStyle/>
          <a:p>
            <a:endParaRPr lang="en-US" dirty="0"/>
          </a:p>
        </p:txBody>
      </p:sp>
      <p:sp>
        <p:nvSpPr>
          <p:cNvPr id="5" name="TextBox 4"/>
          <p:cNvSpPr txBox="1"/>
          <p:nvPr/>
        </p:nvSpPr>
        <p:spPr>
          <a:xfrm>
            <a:off x="0" y="2468977"/>
            <a:ext cx="24377650" cy="3539430"/>
          </a:xfrm>
          <a:prstGeom prst="rect">
            <a:avLst/>
          </a:prstGeom>
          <a:noFill/>
        </p:spPr>
        <p:txBody>
          <a:bodyPr wrap="square" rtlCol="0">
            <a:spAutoFit/>
          </a:bodyPr>
          <a:lstStyle/>
          <a:p>
            <a:pPr algn="ctr"/>
            <a:r>
              <a:rPr lang="en-US" sz="6000" b="1" dirty="0">
                <a:solidFill>
                  <a:schemeClr val="accent1">
                    <a:lumMod val="75000"/>
                  </a:schemeClr>
                </a:solidFill>
              </a:rPr>
              <a:t>Subscribe to Observables in order but only when the previous completes, then move to the next one</a:t>
            </a:r>
            <a:br>
              <a:rPr lang="en-US" sz="6000" b="1" dirty="0">
                <a:solidFill>
                  <a:schemeClr val="accent1">
                    <a:lumMod val="75000"/>
                  </a:schemeClr>
                </a:solidFill>
              </a:rPr>
            </a:br>
            <a:endParaRPr lang="en-US" sz="6000" b="1" dirty="0">
              <a:solidFill>
                <a:schemeClr val="accent1">
                  <a:lumMod val="75000"/>
                </a:schemeClr>
              </a:solidFill>
            </a:endParaRPr>
          </a:p>
          <a:p>
            <a:endParaRPr lang="en-US" sz="4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328" y="9743561"/>
            <a:ext cx="17364491" cy="3079303"/>
          </a:xfrm>
          <a:prstGeom prst="rect">
            <a:avLst/>
          </a:prstGeom>
        </p:spPr>
      </p:pic>
    </p:spTree>
    <p:extLst>
      <p:ext uri="{BB962C8B-B14F-4D97-AF65-F5344CB8AC3E}">
        <p14:creationId xmlns:p14="http://schemas.microsoft.com/office/powerpoint/2010/main" val="196431892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s-ES" sz="7200" b="1" dirty="0" err="1">
                <a:solidFill>
                  <a:schemeClr val="bg1"/>
                </a:solidFill>
              </a:rPr>
              <a:t>forkJoin</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endParaRPr lang="es-ES" altLang="es-ES" sz="4000" dirty="0">
              <a:latin typeface="Arial" panose="020B0604020202020204" pitchFamily="34" charset="0"/>
            </a:endParaRPr>
          </a:p>
        </p:txBody>
      </p:sp>
      <p:sp>
        <p:nvSpPr>
          <p:cNvPr id="4" name="TextBox 3"/>
          <p:cNvSpPr txBox="1"/>
          <p:nvPr/>
        </p:nvSpPr>
        <p:spPr>
          <a:xfrm>
            <a:off x="4401879" y="5146158"/>
            <a:ext cx="184731" cy="646331"/>
          </a:xfrm>
          <a:prstGeom prst="rect">
            <a:avLst/>
          </a:prstGeom>
          <a:noFill/>
        </p:spPr>
        <p:txBody>
          <a:bodyPr wrap="none" rtlCol="0">
            <a:spAutoFit/>
          </a:bodyPr>
          <a:lstStyle/>
          <a:p>
            <a:endParaRPr lang="en-US" dirty="0"/>
          </a:p>
        </p:txBody>
      </p:sp>
      <p:sp>
        <p:nvSpPr>
          <p:cNvPr id="5" name="TextBox 4"/>
          <p:cNvSpPr txBox="1"/>
          <p:nvPr/>
        </p:nvSpPr>
        <p:spPr>
          <a:xfrm>
            <a:off x="0" y="2468977"/>
            <a:ext cx="24377650" cy="2616101"/>
          </a:xfrm>
          <a:prstGeom prst="rect">
            <a:avLst/>
          </a:prstGeom>
          <a:noFill/>
        </p:spPr>
        <p:txBody>
          <a:bodyPr wrap="square" rtlCol="0">
            <a:spAutoFit/>
          </a:bodyPr>
          <a:lstStyle/>
          <a:p>
            <a:pPr algn="ctr"/>
            <a:r>
              <a:rPr lang="en-US" sz="6000" i="1" dirty="0"/>
              <a:t> </a:t>
            </a:r>
            <a:r>
              <a:rPr lang="en-US" sz="6000" b="1" dirty="0">
                <a:solidFill>
                  <a:schemeClr val="accent1">
                    <a:lumMod val="75000"/>
                  </a:schemeClr>
                </a:solidFill>
              </a:rPr>
              <a:t>Don’t let me know until all the Observables are complete, then give me all the values at once</a:t>
            </a:r>
          </a:p>
          <a:p>
            <a:endParaRPr lang="en-US" sz="4400" dirty="0"/>
          </a:p>
        </p:txBody>
      </p:sp>
      <p:pic>
        <p:nvPicPr>
          <p:cNvPr id="2" name="Picture 1"/>
          <p:cNvPicPr>
            <a:picLocks noChangeAspect="1"/>
          </p:cNvPicPr>
          <p:nvPr/>
        </p:nvPicPr>
        <p:blipFill>
          <a:blip r:embed="rId2"/>
          <a:stretch>
            <a:fillRect/>
          </a:stretch>
        </p:blipFill>
        <p:spPr>
          <a:xfrm>
            <a:off x="4076183" y="5306119"/>
            <a:ext cx="15544800" cy="210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517" y="7937795"/>
            <a:ext cx="14020131" cy="4877350"/>
          </a:xfrm>
          <a:prstGeom prst="rect">
            <a:avLst/>
          </a:prstGeom>
        </p:spPr>
      </p:pic>
    </p:spTree>
    <p:extLst>
      <p:ext uri="{BB962C8B-B14F-4D97-AF65-F5344CB8AC3E}">
        <p14:creationId xmlns:p14="http://schemas.microsoft.com/office/powerpoint/2010/main" val="153138288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4895745" y="4149575"/>
            <a:ext cx="14608450" cy="5416849"/>
          </a:xfrm>
          <a:prstGeom prst="rect">
            <a:avLst/>
          </a:prstGeom>
          <a:noFill/>
        </p:spPr>
        <p:txBody>
          <a:bodyPr wrap="none" lIns="91422" tIns="45711" rIns="91422" bIns="45711" rtlCol="0">
            <a:spAutoFit/>
          </a:bodyPr>
          <a:lstStyle/>
          <a:p>
            <a:pPr algn="ctr"/>
            <a:r>
              <a:rPr lang="es-ES" sz="17300" b="1" dirty="0" err="1">
                <a:solidFill>
                  <a:schemeClr val="bg1"/>
                </a:solidFill>
                <a:latin typeface="Arial" panose="020B0604020202020204" pitchFamily="34" charset="0"/>
                <a:cs typeface="Arial" panose="020B0604020202020204" pitchFamily="34" charset="0"/>
              </a:rPr>
              <a:t>Functional</a:t>
            </a:r>
            <a:r>
              <a:rPr lang="es-ES" sz="17300" b="1" dirty="0">
                <a:solidFill>
                  <a:schemeClr val="bg1"/>
                </a:solidFill>
                <a:latin typeface="Arial" panose="020B0604020202020204" pitchFamily="34" charset="0"/>
                <a:cs typeface="Arial" panose="020B0604020202020204" pitchFamily="34" charset="0"/>
              </a:rPr>
              <a:t> </a:t>
            </a:r>
          </a:p>
          <a:p>
            <a:pPr algn="ctr"/>
            <a:r>
              <a:rPr lang="es-ES" sz="17300" b="1" dirty="0" err="1">
                <a:solidFill>
                  <a:schemeClr val="bg1"/>
                </a:solidFill>
                <a:latin typeface="Arial" panose="020B0604020202020204" pitchFamily="34" charset="0"/>
                <a:cs typeface="Arial" panose="020B0604020202020204" pitchFamily="34" charset="0"/>
              </a:rPr>
              <a:t>Programming</a:t>
            </a: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406177"/>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s-ES" sz="7200" b="1" dirty="0" err="1">
                <a:solidFill>
                  <a:schemeClr val="bg1"/>
                </a:solidFill>
              </a:rPr>
              <a:t>mergeMap</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endParaRPr lang="es-ES" altLang="es-ES" sz="4000" dirty="0">
              <a:latin typeface="Arial" panose="020B0604020202020204" pitchFamily="34" charset="0"/>
            </a:endParaRPr>
          </a:p>
        </p:txBody>
      </p:sp>
      <p:sp>
        <p:nvSpPr>
          <p:cNvPr id="4" name="TextBox 3"/>
          <p:cNvSpPr txBox="1"/>
          <p:nvPr/>
        </p:nvSpPr>
        <p:spPr>
          <a:xfrm>
            <a:off x="4401879" y="5146158"/>
            <a:ext cx="184731" cy="646331"/>
          </a:xfrm>
          <a:prstGeom prst="rect">
            <a:avLst/>
          </a:prstGeom>
          <a:noFill/>
        </p:spPr>
        <p:txBody>
          <a:bodyPr wrap="none" rtlCol="0">
            <a:spAutoFit/>
          </a:bodyPr>
          <a:lstStyle/>
          <a:p>
            <a:endParaRPr lang="en-US" dirty="0"/>
          </a:p>
        </p:txBody>
      </p:sp>
      <p:sp>
        <p:nvSpPr>
          <p:cNvPr id="5" name="TextBox 4"/>
          <p:cNvSpPr txBox="1"/>
          <p:nvPr/>
        </p:nvSpPr>
        <p:spPr>
          <a:xfrm>
            <a:off x="0" y="2468977"/>
            <a:ext cx="24377650" cy="2616101"/>
          </a:xfrm>
          <a:prstGeom prst="rect">
            <a:avLst/>
          </a:prstGeom>
          <a:noFill/>
        </p:spPr>
        <p:txBody>
          <a:bodyPr wrap="square" rtlCol="0">
            <a:spAutoFit/>
          </a:bodyPr>
          <a:lstStyle/>
          <a:p>
            <a:pPr algn="ctr"/>
            <a:r>
              <a:rPr lang="en-US" sz="6000" b="1" dirty="0">
                <a:solidFill>
                  <a:schemeClr val="accent1">
                    <a:lumMod val="75000"/>
                  </a:schemeClr>
                </a:solidFill>
              </a:rPr>
              <a:t>Only when the inner Observable emits, let me know by merging the value to the outer Observable</a:t>
            </a:r>
          </a:p>
          <a:p>
            <a:endParaRPr lang="en-US" sz="4400" dirty="0"/>
          </a:p>
        </p:txBody>
      </p:sp>
      <p:pic>
        <p:nvPicPr>
          <p:cNvPr id="2" name="Picture 1"/>
          <p:cNvPicPr>
            <a:picLocks noChangeAspect="1"/>
          </p:cNvPicPr>
          <p:nvPr/>
        </p:nvPicPr>
        <p:blipFill>
          <a:blip r:embed="rId2"/>
          <a:stretch>
            <a:fillRect/>
          </a:stretch>
        </p:blipFill>
        <p:spPr>
          <a:xfrm>
            <a:off x="2420217" y="4933506"/>
            <a:ext cx="19261266" cy="25479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217" y="8203355"/>
            <a:ext cx="19317162" cy="2736788"/>
          </a:xfrm>
          <a:prstGeom prst="rect">
            <a:avLst/>
          </a:prstGeom>
        </p:spPr>
      </p:pic>
    </p:spTree>
    <p:extLst>
      <p:ext uri="{BB962C8B-B14F-4D97-AF65-F5344CB8AC3E}">
        <p14:creationId xmlns:p14="http://schemas.microsoft.com/office/powerpoint/2010/main" val="38066442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s-ES" sz="7200" b="1" dirty="0" err="1">
                <a:solidFill>
                  <a:schemeClr val="bg1"/>
                </a:solidFill>
              </a:rPr>
              <a:t>switchMap</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endParaRPr lang="es-ES" altLang="es-ES" sz="4000" dirty="0">
              <a:latin typeface="Arial" panose="020B0604020202020204" pitchFamily="34" charset="0"/>
            </a:endParaRPr>
          </a:p>
        </p:txBody>
      </p:sp>
      <p:sp>
        <p:nvSpPr>
          <p:cNvPr id="4" name="TextBox 3"/>
          <p:cNvSpPr txBox="1"/>
          <p:nvPr/>
        </p:nvSpPr>
        <p:spPr>
          <a:xfrm>
            <a:off x="4401879" y="5146158"/>
            <a:ext cx="184731" cy="646331"/>
          </a:xfrm>
          <a:prstGeom prst="rect">
            <a:avLst/>
          </a:prstGeom>
          <a:noFill/>
        </p:spPr>
        <p:txBody>
          <a:bodyPr wrap="none" rtlCol="0">
            <a:spAutoFit/>
          </a:bodyPr>
          <a:lstStyle/>
          <a:p>
            <a:endParaRPr lang="en-US" dirty="0"/>
          </a:p>
        </p:txBody>
      </p:sp>
      <p:sp>
        <p:nvSpPr>
          <p:cNvPr id="5" name="TextBox 4"/>
          <p:cNvSpPr txBox="1"/>
          <p:nvPr/>
        </p:nvSpPr>
        <p:spPr>
          <a:xfrm>
            <a:off x="0" y="2468977"/>
            <a:ext cx="24377650" cy="2616101"/>
          </a:xfrm>
          <a:prstGeom prst="rect">
            <a:avLst/>
          </a:prstGeom>
          <a:noFill/>
        </p:spPr>
        <p:txBody>
          <a:bodyPr wrap="square" rtlCol="0">
            <a:spAutoFit/>
          </a:bodyPr>
          <a:lstStyle/>
          <a:p>
            <a:pPr algn="ctr"/>
            <a:r>
              <a:rPr lang="en-US" sz="6000" b="1" dirty="0">
                <a:solidFill>
                  <a:schemeClr val="accent1">
                    <a:lumMod val="75000"/>
                  </a:schemeClr>
                </a:solidFill>
              </a:rPr>
              <a:t>Like </a:t>
            </a:r>
            <a:r>
              <a:rPr lang="en-US" sz="6000" b="1" dirty="0" err="1">
                <a:solidFill>
                  <a:schemeClr val="accent1">
                    <a:lumMod val="75000"/>
                  </a:schemeClr>
                </a:solidFill>
              </a:rPr>
              <a:t>mergeMap</a:t>
            </a:r>
            <a:r>
              <a:rPr lang="en-US" sz="6000" b="1" dirty="0">
                <a:solidFill>
                  <a:schemeClr val="accent1">
                    <a:lumMod val="75000"/>
                  </a:schemeClr>
                </a:solidFill>
              </a:rPr>
              <a:t> but when the source Observable emits cancel any previous subscriptions of the inner Observable</a:t>
            </a:r>
          </a:p>
          <a:p>
            <a:endParaRPr lang="en-US" sz="4400" dirty="0"/>
          </a:p>
        </p:txBody>
      </p:sp>
      <p:pic>
        <p:nvPicPr>
          <p:cNvPr id="6" name="Picture 5"/>
          <p:cNvPicPr>
            <a:picLocks noChangeAspect="1"/>
          </p:cNvPicPr>
          <p:nvPr/>
        </p:nvPicPr>
        <p:blipFill>
          <a:blip r:embed="rId2"/>
          <a:stretch>
            <a:fillRect/>
          </a:stretch>
        </p:blipFill>
        <p:spPr>
          <a:xfrm>
            <a:off x="5025782" y="4721162"/>
            <a:ext cx="14054545" cy="32576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779" y="8475497"/>
            <a:ext cx="12416550" cy="4972505"/>
          </a:xfrm>
          <a:prstGeom prst="rect">
            <a:avLst/>
          </a:prstGeom>
        </p:spPr>
      </p:pic>
    </p:spTree>
    <p:extLst>
      <p:ext uri="{BB962C8B-B14F-4D97-AF65-F5344CB8AC3E}">
        <p14:creationId xmlns:p14="http://schemas.microsoft.com/office/powerpoint/2010/main" val="92453457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s-ES" sz="7200" b="1" dirty="0" err="1">
                <a:solidFill>
                  <a:schemeClr val="bg1"/>
                </a:solidFill>
              </a:rPr>
              <a:t>combineLatest</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sp>
        <p:nvSpPr>
          <p:cNvPr id="13" name="Shape 96"/>
          <p:cNvSpPr txBox="1">
            <a:spLocks/>
          </p:cNvSpPr>
          <p:nvPr/>
        </p:nvSpPr>
        <p:spPr>
          <a:xfrm>
            <a:off x="9293322" y="5289983"/>
            <a:ext cx="14575102" cy="3675372"/>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lvl="0" indent="0" defTabSz="914400" eaLnBrk="0" fontAlgn="base" hangingPunct="0">
              <a:lnSpc>
                <a:spcPct val="150000"/>
              </a:lnSpc>
              <a:spcBef>
                <a:spcPct val="0"/>
              </a:spcBef>
              <a:spcAft>
                <a:spcPct val="0"/>
              </a:spcAft>
              <a:buNone/>
            </a:pPr>
            <a:endParaRPr lang="es-ES" altLang="es-ES" sz="4000" dirty="0">
              <a:latin typeface="Arial" panose="020B0604020202020204" pitchFamily="34" charset="0"/>
            </a:endParaRPr>
          </a:p>
        </p:txBody>
      </p:sp>
      <p:sp>
        <p:nvSpPr>
          <p:cNvPr id="4" name="TextBox 3"/>
          <p:cNvSpPr txBox="1"/>
          <p:nvPr/>
        </p:nvSpPr>
        <p:spPr>
          <a:xfrm>
            <a:off x="4401879" y="5146158"/>
            <a:ext cx="184731" cy="646331"/>
          </a:xfrm>
          <a:prstGeom prst="rect">
            <a:avLst/>
          </a:prstGeom>
          <a:noFill/>
        </p:spPr>
        <p:txBody>
          <a:bodyPr wrap="none" rtlCol="0">
            <a:spAutoFit/>
          </a:bodyPr>
          <a:lstStyle/>
          <a:p>
            <a:endParaRPr lang="en-US" dirty="0"/>
          </a:p>
        </p:txBody>
      </p:sp>
      <p:sp>
        <p:nvSpPr>
          <p:cNvPr id="5" name="TextBox 4"/>
          <p:cNvSpPr txBox="1"/>
          <p:nvPr/>
        </p:nvSpPr>
        <p:spPr>
          <a:xfrm>
            <a:off x="0" y="2468977"/>
            <a:ext cx="24377650" cy="2616101"/>
          </a:xfrm>
          <a:prstGeom prst="rect">
            <a:avLst/>
          </a:prstGeom>
          <a:noFill/>
        </p:spPr>
        <p:txBody>
          <a:bodyPr wrap="square" rtlCol="0">
            <a:spAutoFit/>
          </a:bodyPr>
          <a:lstStyle/>
          <a:p>
            <a:pPr algn="ctr"/>
            <a:r>
              <a:rPr lang="en-US" sz="6000" b="1" dirty="0">
                <a:solidFill>
                  <a:schemeClr val="accent1">
                    <a:lumMod val="75000"/>
                  </a:schemeClr>
                </a:solidFill>
              </a:rPr>
              <a:t>Let me know when any Observable emits but also give me the latest value from the others</a:t>
            </a:r>
          </a:p>
          <a:p>
            <a:endParaRPr lang="en-US" sz="4400" dirty="0"/>
          </a:p>
        </p:txBody>
      </p:sp>
      <p:pic>
        <p:nvPicPr>
          <p:cNvPr id="2" name="Picture 1"/>
          <p:cNvPicPr>
            <a:picLocks noChangeAspect="1"/>
          </p:cNvPicPr>
          <p:nvPr/>
        </p:nvPicPr>
        <p:blipFill>
          <a:blip r:embed="rId2"/>
          <a:stretch>
            <a:fillRect/>
          </a:stretch>
        </p:blipFill>
        <p:spPr>
          <a:xfrm>
            <a:off x="155453" y="5469323"/>
            <a:ext cx="12559152" cy="50304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449" y="5146158"/>
            <a:ext cx="11222975" cy="6317569"/>
          </a:xfrm>
          <a:prstGeom prst="rect">
            <a:avLst/>
          </a:prstGeom>
        </p:spPr>
      </p:pic>
    </p:spTree>
    <p:extLst>
      <p:ext uri="{BB962C8B-B14F-4D97-AF65-F5344CB8AC3E}">
        <p14:creationId xmlns:p14="http://schemas.microsoft.com/office/powerpoint/2010/main" val="36613754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4711398" y="5480709"/>
            <a:ext cx="14977141" cy="5416849"/>
          </a:xfrm>
          <a:prstGeom prst="rect">
            <a:avLst/>
          </a:prstGeom>
          <a:noFill/>
        </p:spPr>
        <p:txBody>
          <a:bodyPr wrap="none" lIns="91422" tIns="45711" rIns="91422" bIns="45711" rtlCol="0">
            <a:spAutoFit/>
          </a:bodyPr>
          <a:lstStyle/>
          <a:p>
            <a:pPr algn="ctr"/>
            <a:r>
              <a:rPr lang="es-ES" sz="17300" b="1" dirty="0" err="1">
                <a:solidFill>
                  <a:schemeClr val="bg1"/>
                </a:solidFill>
                <a:latin typeface="Arial" panose="020B0604020202020204" pitchFamily="34" charset="0"/>
                <a:cs typeface="Arial" panose="020B0604020202020204" pitchFamily="34" charset="0"/>
              </a:rPr>
              <a:t>Subscriptions</a:t>
            </a:r>
            <a:endParaRPr lang="es-ES" sz="17300" b="1" dirty="0">
              <a:solidFill>
                <a:schemeClr val="bg1"/>
              </a:solidFill>
              <a:latin typeface="Arial" panose="020B0604020202020204" pitchFamily="34" charset="0"/>
              <a:cs typeface="Arial" panose="020B0604020202020204" pitchFamily="34" charset="0"/>
            </a:endParaRPr>
          </a:p>
          <a:p>
            <a:pPr algn="ctr"/>
            <a:endParaRPr lang="id-ID" sz="173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3196065"/>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Subscriptions</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grpSp>
        <p:nvGrpSpPr>
          <p:cNvPr id="2" name="Group 1"/>
          <p:cNvGrpSpPr/>
          <p:nvPr/>
        </p:nvGrpSpPr>
        <p:grpSpPr>
          <a:xfrm>
            <a:off x="3851993" y="7143267"/>
            <a:ext cx="22748996" cy="775561"/>
            <a:chOff x="1163427" y="4277148"/>
            <a:chExt cx="22748996" cy="775561"/>
          </a:xfrm>
        </p:grpSpPr>
        <p:sp>
          <p:nvSpPr>
            <p:cNvPr id="10" name="Oval 9"/>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a:t>A subscription is the consumer of an observable, with </a:t>
              </a:r>
              <a:r>
                <a:rPr lang="en-US" dirty="0" err="1"/>
                <a:t>IoC</a:t>
              </a:r>
              <a:r>
                <a:rPr lang="en-US" dirty="0"/>
                <a:t> gets the desired data</a:t>
              </a:r>
              <a:endParaRPr lang="es-ES" dirty="0"/>
            </a:p>
          </p:txBody>
        </p:sp>
      </p:grpSp>
      <p:grpSp>
        <p:nvGrpSpPr>
          <p:cNvPr id="12" name="Group 11"/>
          <p:cNvGrpSpPr/>
          <p:nvPr/>
        </p:nvGrpSpPr>
        <p:grpSpPr>
          <a:xfrm>
            <a:off x="3851993" y="4429548"/>
            <a:ext cx="22748996" cy="775561"/>
            <a:chOff x="1163427" y="4277148"/>
            <a:chExt cx="22748996" cy="775561"/>
          </a:xfrm>
        </p:grpSpPr>
        <p:sp>
          <p:nvSpPr>
            <p:cNvPr id="13" name="Oval 12"/>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13"/>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a:t>calling subscribe() on an observable source returns a Subscription object</a:t>
              </a:r>
              <a:endParaRPr lang="es-ES" dirty="0"/>
            </a:p>
          </p:txBody>
        </p:sp>
      </p:grpSp>
      <p:grpSp>
        <p:nvGrpSpPr>
          <p:cNvPr id="15" name="Group 14"/>
          <p:cNvGrpSpPr/>
          <p:nvPr/>
        </p:nvGrpSpPr>
        <p:grpSpPr>
          <a:xfrm>
            <a:off x="3851993" y="9715771"/>
            <a:ext cx="22748996" cy="775561"/>
            <a:chOff x="1163427" y="4294403"/>
            <a:chExt cx="22748996" cy="775561"/>
          </a:xfrm>
        </p:grpSpPr>
        <p:sp>
          <p:nvSpPr>
            <p:cNvPr id="16" name="Oval 15"/>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TextBox 16"/>
            <p:cNvSpPr txBox="1"/>
            <p:nvPr/>
          </p:nvSpPr>
          <p:spPr>
            <a:xfrm>
              <a:off x="1925703" y="4294403"/>
              <a:ext cx="21986720" cy="775561"/>
            </a:xfrm>
            <a:prstGeom prst="rect">
              <a:avLst/>
            </a:prstGeom>
            <a:noFill/>
          </p:spPr>
          <p:txBody>
            <a:bodyPr wrap="square" lIns="219419" tIns="109710" rIns="219419" bIns="109710" rtlCol="0">
              <a:spAutoFit/>
            </a:bodyPr>
            <a:lstStyle/>
            <a:p>
              <a:r>
                <a:rPr lang="en-US" dirty="0"/>
                <a:t>This is a consistent push-based mechanism</a:t>
              </a:r>
              <a:endParaRPr lang="es-ES" dirty="0"/>
            </a:p>
          </p:txBody>
        </p:sp>
      </p:grpSp>
    </p:spTree>
    <p:extLst>
      <p:ext uri="{BB962C8B-B14F-4D97-AF65-F5344CB8AC3E}">
        <p14:creationId xmlns:p14="http://schemas.microsoft.com/office/powerpoint/2010/main" val="24787464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5609266" y="5480709"/>
            <a:ext cx="12146237" cy="5416849"/>
          </a:xfrm>
          <a:prstGeom prst="rect">
            <a:avLst/>
          </a:prstGeom>
          <a:noFill/>
        </p:spPr>
        <p:txBody>
          <a:bodyPr wrap="none" lIns="91422" tIns="45711" rIns="91422" bIns="45711" rtlCol="0">
            <a:spAutoFit/>
          </a:bodyPr>
          <a:lstStyle/>
          <a:p>
            <a:pPr algn="ctr"/>
            <a:r>
              <a:rPr lang="es-ES" sz="17300" b="1" dirty="0">
                <a:solidFill>
                  <a:schemeClr val="bg1"/>
                </a:solidFill>
                <a:latin typeface="Arial" panose="020B0604020202020204" pitchFamily="34" charset="0"/>
                <a:cs typeface="Arial" panose="020B0604020202020204" pitchFamily="34" charset="0"/>
              </a:rPr>
              <a:t>Global idea</a:t>
            </a:r>
          </a:p>
          <a:p>
            <a:pPr algn="ctr"/>
            <a:endParaRPr lang="id-ID" sz="17300" b="1" dirty="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rot="20139468">
            <a:off x="18119194" y="364353"/>
            <a:ext cx="4893101" cy="7680294"/>
            <a:chOff x="716165" y="2920941"/>
            <a:chExt cx="4893101" cy="7680294"/>
          </a:xfrm>
        </p:grpSpPr>
        <p:grpSp>
          <p:nvGrpSpPr>
            <p:cNvPr id="4" name="Group 3"/>
            <p:cNvGrpSpPr/>
            <p:nvPr/>
          </p:nvGrpSpPr>
          <p:grpSpPr>
            <a:xfrm>
              <a:off x="716165" y="2920941"/>
              <a:ext cx="4893101" cy="7680294"/>
              <a:chOff x="4934796" y="1751013"/>
              <a:chExt cx="2935287" cy="4606075"/>
            </a:xfrm>
            <a:solidFill>
              <a:schemeClr val="accent1">
                <a:lumMod val="40000"/>
                <a:lumOff val="60000"/>
              </a:schemeClr>
            </a:solidFill>
          </p:grpSpPr>
          <p:sp>
            <p:nvSpPr>
              <p:cNvPr id="5"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endParaRPr>
              </a:p>
            </p:txBody>
          </p:sp>
          <p:sp>
            <p:nvSpPr>
              <p:cNvPr id="6" name="Freeform 16"/>
              <p:cNvSpPr>
                <a:spLocks noEditPoints="1"/>
              </p:cNvSpPr>
              <p:nvPr/>
            </p:nvSpPr>
            <p:spPr bwMode="auto">
              <a:xfrm>
                <a:off x="5672983" y="5153763"/>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endParaRPr>
              </a:p>
            </p:txBody>
          </p:sp>
        </p:grpSp>
        <p:grpSp>
          <p:nvGrpSpPr>
            <p:cNvPr id="7" name="Group 6"/>
            <p:cNvGrpSpPr/>
            <p:nvPr/>
          </p:nvGrpSpPr>
          <p:grpSpPr>
            <a:xfrm>
              <a:off x="1114081" y="3427525"/>
              <a:ext cx="4045298" cy="3621674"/>
              <a:chOff x="8169276" y="952501"/>
              <a:chExt cx="3781424" cy="3384550"/>
            </a:xfrm>
            <a:solidFill>
              <a:schemeClr val="accent1"/>
            </a:solidFill>
          </p:grpSpPr>
          <p:sp>
            <p:nvSpPr>
              <p:cNvPr id="8"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grpSp>
    </p:spTree>
    <p:extLst>
      <p:ext uri="{BB962C8B-B14F-4D97-AF65-F5344CB8AC3E}">
        <p14:creationId xmlns:p14="http://schemas.microsoft.com/office/powerpoint/2010/main" val="1431657636"/>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9462778" y="483017"/>
            <a:ext cx="5452097" cy="1446532"/>
          </a:xfrm>
          <a:prstGeom prst="rect">
            <a:avLst/>
          </a:prstGeom>
          <a:noFill/>
        </p:spPr>
        <p:txBody>
          <a:bodyPr wrap="none" lIns="91422" tIns="45711" rIns="91422" bIns="45711" rtlCol="0">
            <a:spAutoFit/>
          </a:bodyPr>
          <a:lstStyle/>
          <a:p>
            <a:pPr algn="ctr"/>
            <a:r>
              <a:rPr lang="es-ES" sz="8800" b="1" dirty="0" err="1">
                <a:solidFill>
                  <a:schemeClr val="tx2"/>
                </a:solidFill>
                <a:latin typeface="Arial" charset="0"/>
                <a:ea typeface="Arial" charset="0"/>
                <a:cs typeface="Arial" charset="0"/>
              </a:rPr>
              <a:t>Mind</a:t>
            </a:r>
            <a:r>
              <a:rPr lang="es-ES" sz="8800" b="1" dirty="0">
                <a:solidFill>
                  <a:schemeClr val="tx2"/>
                </a:solidFill>
                <a:latin typeface="Arial" charset="0"/>
                <a:ea typeface="Arial" charset="0"/>
                <a:cs typeface="Arial" charset="0"/>
              </a:rPr>
              <a:t> </a:t>
            </a:r>
            <a:r>
              <a:rPr lang="es-ES" sz="8800" b="1" dirty="0" err="1">
                <a:solidFill>
                  <a:schemeClr val="tx2"/>
                </a:solidFill>
                <a:latin typeface="Arial" charset="0"/>
                <a:ea typeface="Arial" charset="0"/>
                <a:cs typeface="Arial" charset="0"/>
              </a:rPr>
              <a:t>map</a:t>
            </a:r>
            <a:endParaRPr lang="id-ID" sz="8800" b="1" dirty="0">
              <a:solidFill>
                <a:schemeClr val="tx2"/>
              </a:solidFill>
              <a:latin typeface="Arial" charset="0"/>
              <a:ea typeface="Arial" charset="0"/>
              <a:cs typeface="Arial" charset="0"/>
            </a:endParaRPr>
          </a:p>
        </p:txBody>
      </p:sp>
      <p:grpSp>
        <p:nvGrpSpPr>
          <p:cNvPr id="28" name="Group 27"/>
          <p:cNvGrpSpPr/>
          <p:nvPr/>
        </p:nvGrpSpPr>
        <p:grpSpPr>
          <a:xfrm>
            <a:off x="1332922" y="5563408"/>
            <a:ext cx="21711807" cy="3027365"/>
            <a:chOff x="429208" y="9482265"/>
            <a:chExt cx="21711807" cy="3027365"/>
          </a:xfrm>
        </p:grpSpPr>
        <p:cxnSp>
          <p:nvCxnSpPr>
            <p:cNvPr id="10" name="Straight Arrow Connector 9"/>
            <p:cNvCxnSpPr/>
            <p:nvPr/>
          </p:nvCxnSpPr>
          <p:spPr>
            <a:xfrm flipV="1">
              <a:off x="429208" y="11296468"/>
              <a:ext cx="18288000" cy="107576"/>
            </a:xfrm>
            <a:prstGeom prst="straightConnector1">
              <a:avLst/>
            </a:prstGeom>
            <a:ln w="206375" cap="flat" cmpd="sng" algn="ctr">
              <a:solidFill>
                <a:schemeClr val="tx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nvGrpSpPr>
            <p:cNvPr id="12" name="Group 11"/>
            <p:cNvGrpSpPr/>
            <p:nvPr/>
          </p:nvGrpSpPr>
          <p:grpSpPr>
            <a:xfrm>
              <a:off x="4747236" y="10548873"/>
              <a:ext cx="1546697" cy="1547100"/>
              <a:chOff x="5222775" y="1833299"/>
              <a:chExt cx="618294" cy="618294"/>
            </a:xfrm>
          </p:grpSpPr>
          <p:sp>
            <p:nvSpPr>
              <p:cNvPr id="13" name="Oval 12"/>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14" name="TextBox 13"/>
              <p:cNvSpPr txBox="1"/>
              <p:nvPr/>
            </p:nvSpPr>
            <p:spPr>
              <a:xfrm>
                <a:off x="5283586" y="1856521"/>
                <a:ext cx="436880" cy="438565"/>
              </a:xfrm>
              <a:prstGeom prst="rect">
                <a:avLst/>
              </a:prstGeom>
              <a:noFill/>
            </p:spPr>
            <p:txBody>
              <a:bodyPr wrap="square" lIns="91420" tIns="45709" rIns="91420" bIns="45709" rtlCol="0">
                <a:spAutoFit/>
              </a:bodyPr>
              <a:lstStyle/>
              <a:p>
                <a:pPr algn="ctr"/>
                <a:endParaRPr lang="en-US" sz="6400" dirty="0"/>
              </a:p>
            </p:txBody>
          </p:sp>
        </p:grpSp>
        <p:sp>
          <p:nvSpPr>
            <p:cNvPr id="15" name="Oval 14"/>
            <p:cNvSpPr/>
            <p:nvPr/>
          </p:nvSpPr>
          <p:spPr>
            <a:xfrm>
              <a:off x="685327" y="10548873"/>
              <a:ext cx="1546697" cy="1547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6" name="Oval 15"/>
            <p:cNvSpPr/>
            <p:nvPr/>
          </p:nvSpPr>
          <p:spPr>
            <a:xfrm>
              <a:off x="2898844" y="10522918"/>
              <a:ext cx="1546697" cy="15471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9" name="Rectangle: Rounded Corners 18"/>
            <p:cNvSpPr/>
            <p:nvPr/>
          </p:nvSpPr>
          <p:spPr>
            <a:xfrm>
              <a:off x="9191180" y="9971703"/>
              <a:ext cx="3679932" cy="2537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Observable</a:t>
              </a:r>
            </a:p>
          </p:txBody>
        </p:sp>
        <p:sp>
          <p:nvSpPr>
            <p:cNvPr id="21" name="Rectangle: Rounded Corners 20"/>
            <p:cNvSpPr/>
            <p:nvPr/>
          </p:nvSpPr>
          <p:spPr>
            <a:xfrm>
              <a:off x="19018903" y="9971703"/>
              <a:ext cx="3122112" cy="2537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Observer</a:t>
              </a:r>
              <a:endParaRPr lang="es-ES" dirty="0"/>
            </a:p>
          </p:txBody>
        </p:sp>
        <p:sp>
          <p:nvSpPr>
            <p:cNvPr id="20" name="TextBox 19"/>
            <p:cNvSpPr txBox="1"/>
            <p:nvPr/>
          </p:nvSpPr>
          <p:spPr>
            <a:xfrm>
              <a:off x="14070563" y="11505308"/>
              <a:ext cx="2595582" cy="646331"/>
            </a:xfrm>
            <a:prstGeom prst="rect">
              <a:avLst/>
            </a:prstGeom>
            <a:noFill/>
          </p:spPr>
          <p:txBody>
            <a:bodyPr wrap="none" rtlCol="0">
              <a:spAutoFit/>
            </a:bodyPr>
            <a:lstStyle/>
            <a:p>
              <a:r>
                <a:rPr lang="es-ES" dirty="0"/>
                <a:t>.subscribe()</a:t>
              </a:r>
            </a:p>
          </p:txBody>
        </p:sp>
        <p:grpSp>
          <p:nvGrpSpPr>
            <p:cNvPr id="27" name="Group 26"/>
            <p:cNvGrpSpPr/>
            <p:nvPr/>
          </p:nvGrpSpPr>
          <p:grpSpPr>
            <a:xfrm>
              <a:off x="13794253" y="9482265"/>
              <a:ext cx="3999813" cy="1547100"/>
              <a:chOff x="13439405" y="8602021"/>
              <a:chExt cx="3999813" cy="1547100"/>
            </a:xfrm>
          </p:grpSpPr>
          <p:sp>
            <p:nvSpPr>
              <p:cNvPr id="24" name="Oval 23"/>
              <p:cNvSpPr/>
              <p:nvPr/>
            </p:nvSpPr>
            <p:spPr>
              <a:xfrm>
                <a:off x="15439312" y="8602021"/>
                <a:ext cx="1546697" cy="1547100"/>
              </a:xfrm>
              <a:prstGeom prst="ellips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22" name="TextBox 21"/>
              <p:cNvSpPr txBox="1"/>
              <p:nvPr/>
            </p:nvSpPr>
            <p:spPr>
              <a:xfrm>
                <a:off x="13439405" y="8713640"/>
                <a:ext cx="3999813" cy="1107996"/>
              </a:xfrm>
              <a:prstGeom prst="rect">
                <a:avLst/>
              </a:prstGeom>
              <a:noFill/>
            </p:spPr>
            <p:txBody>
              <a:bodyPr wrap="none" rtlCol="0">
                <a:spAutoFit/>
              </a:bodyPr>
              <a:lstStyle/>
              <a:p>
                <a:r>
                  <a:rPr lang="es-ES" sz="6600" dirty="0" err="1"/>
                  <a:t>next</a:t>
                </a:r>
                <a:r>
                  <a:rPr lang="es-ES" sz="6600" dirty="0"/>
                  <a:t>(       )</a:t>
                </a:r>
              </a:p>
            </p:txBody>
          </p:sp>
        </p:grpSp>
      </p:grpSp>
    </p:spTree>
    <p:extLst>
      <p:ext uri="{BB962C8B-B14F-4D97-AF65-F5344CB8AC3E}">
        <p14:creationId xmlns:p14="http://schemas.microsoft.com/office/powerpoint/2010/main" val="102124776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615564"/>
            <a:ext cx="24407572" cy="8867359"/>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5" name="TextBox 24"/>
          <p:cNvSpPr txBox="1"/>
          <p:nvPr/>
        </p:nvSpPr>
        <p:spPr>
          <a:xfrm>
            <a:off x="467290" y="5256832"/>
            <a:ext cx="23472992" cy="3170080"/>
          </a:xfrm>
          <a:prstGeom prst="rect">
            <a:avLst/>
          </a:prstGeom>
          <a:noFill/>
        </p:spPr>
        <p:txBody>
          <a:bodyPr wrap="none" lIns="91422" tIns="45711" rIns="91422" bIns="45711" rtlCol="0">
            <a:spAutoFit/>
          </a:bodyPr>
          <a:lstStyle/>
          <a:p>
            <a:pPr algn="ctr"/>
            <a:r>
              <a:rPr lang="es-ES" sz="10000" b="1" dirty="0" err="1">
                <a:solidFill>
                  <a:schemeClr val="bg1"/>
                </a:solidFill>
                <a:latin typeface="Arial" panose="020B0604020202020204" pitchFamily="34" charset="0"/>
                <a:cs typeface="Arial" panose="020B0604020202020204" pitchFamily="34" charset="0"/>
              </a:rPr>
              <a:t>With</a:t>
            </a:r>
            <a:r>
              <a:rPr lang="es-ES" sz="10000" b="1" dirty="0">
                <a:solidFill>
                  <a:schemeClr val="bg1"/>
                </a:solidFill>
                <a:latin typeface="Arial" panose="020B0604020202020204" pitchFamily="34" charset="0"/>
                <a:cs typeface="Arial" panose="020B0604020202020204" pitchFamily="34" charset="0"/>
              </a:rPr>
              <a:t> Observable </a:t>
            </a:r>
            <a:r>
              <a:rPr lang="es-ES" sz="10000" b="1" dirty="0" err="1">
                <a:solidFill>
                  <a:schemeClr val="bg1"/>
                </a:solidFill>
                <a:latin typeface="Arial" panose="020B0604020202020204" pitchFamily="34" charset="0"/>
                <a:cs typeface="Arial" panose="020B0604020202020204" pitchFamily="34" charset="0"/>
              </a:rPr>
              <a:t>we</a:t>
            </a:r>
            <a:r>
              <a:rPr lang="es-ES" sz="10000" b="1" dirty="0">
                <a:solidFill>
                  <a:schemeClr val="bg1"/>
                </a:solidFill>
                <a:latin typeface="Arial" panose="020B0604020202020204" pitchFamily="34" charset="0"/>
                <a:cs typeface="Arial" panose="020B0604020202020204" pitchFamily="34" charset="0"/>
              </a:rPr>
              <a:t> </a:t>
            </a:r>
            <a:r>
              <a:rPr lang="es-ES" sz="10000" b="1" dirty="0" err="1">
                <a:solidFill>
                  <a:schemeClr val="bg1"/>
                </a:solidFill>
                <a:latin typeface="Arial" panose="020B0604020202020204" pitchFamily="34" charset="0"/>
                <a:cs typeface="Arial" panose="020B0604020202020204" pitchFamily="34" charset="0"/>
              </a:rPr>
              <a:t>cannot</a:t>
            </a:r>
            <a:r>
              <a:rPr lang="es-ES" sz="10000" b="1" dirty="0">
                <a:solidFill>
                  <a:schemeClr val="bg1"/>
                </a:solidFill>
                <a:latin typeface="Arial" panose="020B0604020202020204" pitchFamily="34" charset="0"/>
                <a:cs typeface="Arial" panose="020B0604020202020204" pitchFamily="34" charset="0"/>
              </a:rPr>
              <a:t> do </a:t>
            </a:r>
            <a:r>
              <a:rPr lang="es-ES" sz="10000" b="1" dirty="0" err="1">
                <a:solidFill>
                  <a:schemeClr val="bg1"/>
                </a:solidFill>
                <a:latin typeface="Arial" panose="020B0604020202020204" pitchFamily="34" charset="0"/>
                <a:cs typeface="Arial" panose="020B0604020202020204" pitchFamily="34" charset="0"/>
              </a:rPr>
              <a:t>neither</a:t>
            </a:r>
            <a:endParaRPr lang="es-ES" sz="10000" b="1" dirty="0">
              <a:solidFill>
                <a:schemeClr val="bg1"/>
              </a:solidFill>
              <a:latin typeface="Arial" panose="020B0604020202020204" pitchFamily="34" charset="0"/>
              <a:cs typeface="Arial" panose="020B0604020202020204" pitchFamily="34" charset="0"/>
            </a:endParaRPr>
          </a:p>
          <a:p>
            <a:pPr algn="ctr"/>
            <a:r>
              <a:rPr lang="es-ES" sz="10000" b="1" dirty="0">
                <a:solidFill>
                  <a:schemeClr val="bg1"/>
                </a:solidFill>
                <a:latin typeface="Arial" panose="020B0604020202020204" pitchFamily="34" charset="0"/>
                <a:cs typeface="Arial" panose="020B0604020202020204" pitchFamily="34" charset="0"/>
              </a:rPr>
              <a:t>.</a:t>
            </a:r>
            <a:r>
              <a:rPr lang="es-ES" sz="10000" b="1" dirty="0" err="1">
                <a:solidFill>
                  <a:schemeClr val="bg1"/>
                </a:solidFill>
                <a:latin typeface="Arial" panose="020B0604020202020204" pitchFamily="34" charset="0"/>
                <a:cs typeface="Arial" panose="020B0604020202020204" pitchFamily="34" charset="0"/>
              </a:rPr>
              <a:t>next</a:t>
            </a:r>
            <a:r>
              <a:rPr lang="es-ES" sz="10000" b="1" dirty="0">
                <a:solidFill>
                  <a:schemeClr val="bg1"/>
                </a:solidFill>
                <a:latin typeface="Arial" panose="020B0604020202020204" pitchFamily="34" charset="0"/>
                <a:cs typeface="Arial" panose="020B0604020202020204" pitchFamily="34" charset="0"/>
              </a:rPr>
              <a:t>(), .complete() </a:t>
            </a:r>
            <a:r>
              <a:rPr lang="es-ES" sz="10000" b="1" dirty="0" err="1">
                <a:solidFill>
                  <a:schemeClr val="bg1"/>
                </a:solidFill>
                <a:latin typeface="Arial" panose="020B0604020202020204" pitchFamily="34" charset="0"/>
                <a:cs typeface="Arial" panose="020B0604020202020204" pitchFamily="34" charset="0"/>
              </a:rPr>
              <a:t>nor</a:t>
            </a:r>
            <a:r>
              <a:rPr lang="es-ES" sz="10000" b="1" dirty="0">
                <a:solidFill>
                  <a:schemeClr val="bg1"/>
                </a:solidFill>
                <a:latin typeface="Arial" panose="020B0604020202020204" pitchFamily="34" charset="0"/>
                <a:cs typeface="Arial" panose="020B0604020202020204" pitchFamily="34" charset="0"/>
              </a:rPr>
              <a:t> .error() !!??</a:t>
            </a:r>
            <a:endParaRPr lang="id-ID" sz="10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972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64" name="TextBox 63"/>
          <p:cNvSpPr txBox="1"/>
          <p:nvPr/>
        </p:nvSpPr>
        <p:spPr>
          <a:xfrm>
            <a:off x="-1" y="5480709"/>
            <a:ext cx="24351863" cy="4524297"/>
          </a:xfrm>
          <a:prstGeom prst="rect">
            <a:avLst/>
          </a:prstGeom>
          <a:noFill/>
        </p:spPr>
        <p:txBody>
          <a:bodyPr wrap="square" lIns="91422" tIns="45711" rIns="91422" bIns="45711" rtlCol="0">
            <a:spAutoFit/>
          </a:bodyPr>
          <a:lstStyle/>
          <a:p>
            <a:pPr algn="ctr"/>
            <a:r>
              <a:rPr lang="es-ES" sz="14400" b="1" dirty="0" err="1">
                <a:solidFill>
                  <a:schemeClr val="bg1"/>
                </a:solidFill>
                <a:latin typeface="Arial" panose="020B0604020202020204" pitchFamily="34" charset="0"/>
                <a:cs typeface="Arial" panose="020B0604020202020204" pitchFamily="34" charset="0"/>
              </a:rPr>
              <a:t>Subjects</a:t>
            </a:r>
            <a:r>
              <a:rPr lang="es-ES" sz="14400" b="1" dirty="0">
                <a:solidFill>
                  <a:schemeClr val="bg1"/>
                </a:solidFill>
                <a:latin typeface="Arial" panose="020B0604020202020204" pitchFamily="34" charset="0"/>
                <a:cs typeface="Arial" panose="020B0604020202020204" pitchFamily="34" charset="0"/>
              </a:rPr>
              <a:t> to </a:t>
            </a:r>
            <a:r>
              <a:rPr lang="es-ES" sz="14400" b="1" dirty="0" err="1">
                <a:solidFill>
                  <a:schemeClr val="bg1"/>
                </a:solidFill>
                <a:latin typeface="Arial" panose="020B0604020202020204" pitchFamily="34" charset="0"/>
                <a:cs typeface="Arial" panose="020B0604020202020204" pitchFamily="34" charset="0"/>
              </a:rPr>
              <a:t>the</a:t>
            </a:r>
            <a:r>
              <a:rPr lang="es-ES" sz="14400" b="1" dirty="0">
                <a:solidFill>
                  <a:schemeClr val="bg1"/>
                </a:solidFill>
                <a:latin typeface="Arial" panose="020B0604020202020204" pitchFamily="34" charset="0"/>
                <a:cs typeface="Arial" panose="020B0604020202020204" pitchFamily="34" charset="0"/>
              </a:rPr>
              <a:t> </a:t>
            </a:r>
            <a:r>
              <a:rPr lang="es-ES" sz="14400" b="1" dirty="0" err="1">
                <a:solidFill>
                  <a:schemeClr val="bg1"/>
                </a:solidFill>
                <a:latin typeface="Arial" panose="020B0604020202020204" pitchFamily="34" charset="0"/>
                <a:cs typeface="Arial" panose="020B0604020202020204" pitchFamily="34" charset="0"/>
              </a:rPr>
              <a:t>rescue</a:t>
            </a:r>
            <a:r>
              <a:rPr lang="es-ES" sz="14400" b="1" dirty="0">
                <a:solidFill>
                  <a:schemeClr val="bg1"/>
                </a:solidFill>
                <a:latin typeface="Arial" panose="020B0604020202020204" pitchFamily="34" charset="0"/>
                <a:cs typeface="Arial" panose="020B0604020202020204" pitchFamily="34" charset="0"/>
              </a:rPr>
              <a:t>!!</a:t>
            </a:r>
          </a:p>
          <a:p>
            <a:pPr algn="ctr"/>
            <a:endParaRPr lang="id-ID" sz="1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117695"/>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Subjects</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grpSp>
        <p:nvGrpSpPr>
          <p:cNvPr id="2" name="Group 1"/>
          <p:cNvGrpSpPr/>
          <p:nvPr/>
        </p:nvGrpSpPr>
        <p:grpSpPr>
          <a:xfrm>
            <a:off x="3851993" y="3077493"/>
            <a:ext cx="22748996" cy="775561"/>
            <a:chOff x="1163427" y="4277148"/>
            <a:chExt cx="22748996" cy="775561"/>
          </a:xfrm>
        </p:grpSpPr>
        <p:sp>
          <p:nvSpPr>
            <p:cNvPr id="10" name="Oval 9"/>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1925703" y="4277148"/>
              <a:ext cx="21986720" cy="775561"/>
            </a:xfrm>
            <a:prstGeom prst="rect">
              <a:avLst/>
            </a:prstGeom>
            <a:noFill/>
          </p:spPr>
          <p:txBody>
            <a:bodyPr wrap="square" lIns="219419" tIns="109710" rIns="219419" bIns="109710" rtlCol="0">
              <a:spAutoFit/>
            </a:bodyPr>
            <a:lstStyle/>
            <a:p>
              <a:r>
                <a:rPr lang="es-ES" dirty="0" err="1"/>
                <a:t>Subject-Observer</a:t>
              </a:r>
              <a:r>
                <a:rPr lang="es-ES" dirty="0"/>
                <a:t> </a:t>
              </a:r>
              <a:r>
                <a:rPr lang="es-ES" dirty="0" err="1"/>
                <a:t>design</a:t>
              </a:r>
              <a:r>
                <a:rPr lang="es-ES" dirty="0"/>
                <a:t> </a:t>
              </a:r>
              <a:r>
                <a:rPr lang="es-ES" dirty="0" err="1"/>
                <a:t>pattern</a:t>
              </a:r>
              <a:r>
                <a:rPr lang="es-ES" dirty="0"/>
                <a:t>:</a:t>
              </a:r>
            </a:p>
          </p:txBody>
        </p:sp>
      </p:grpSp>
      <p:grpSp>
        <p:nvGrpSpPr>
          <p:cNvPr id="12" name="Group 11"/>
          <p:cNvGrpSpPr/>
          <p:nvPr/>
        </p:nvGrpSpPr>
        <p:grpSpPr>
          <a:xfrm>
            <a:off x="4296776" y="7968631"/>
            <a:ext cx="22748996" cy="775561"/>
            <a:chOff x="1163427" y="4277148"/>
            <a:chExt cx="22748996" cy="775561"/>
          </a:xfrm>
        </p:grpSpPr>
        <p:sp>
          <p:nvSpPr>
            <p:cNvPr id="13" name="Oval 12"/>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13"/>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a:t>Can act as a proxy for a group of subscribers and a source</a:t>
              </a:r>
              <a:endParaRPr lang="es-ES" dirty="0"/>
            </a:p>
          </p:txBody>
        </p:sp>
      </p:grpSp>
      <p:grpSp>
        <p:nvGrpSpPr>
          <p:cNvPr id="18" name="Group 17"/>
          <p:cNvGrpSpPr/>
          <p:nvPr/>
        </p:nvGrpSpPr>
        <p:grpSpPr>
          <a:xfrm>
            <a:off x="4296776" y="4813727"/>
            <a:ext cx="22748996" cy="775561"/>
            <a:chOff x="1163427" y="4277148"/>
            <a:chExt cx="22748996" cy="775561"/>
          </a:xfrm>
        </p:grpSpPr>
        <p:sp>
          <p:nvSpPr>
            <p:cNvPr id="19" name="Oval 18"/>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TextBox 19"/>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a:t>Inherit from Observer and Observable</a:t>
              </a:r>
              <a:endParaRPr lang="es-ES" dirty="0"/>
            </a:p>
          </p:txBody>
        </p:sp>
      </p:grpSp>
      <p:grpSp>
        <p:nvGrpSpPr>
          <p:cNvPr id="21" name="Group 20"/>
          <p:cNvGrpSpPr/>
          <p:nvPr/>
        </p:nvGrpSpPr>
        <p:grpSpPr>
          <a:xfrm>
            <a:off x="4296776" y="6391179"/>
            <a:ext cx="22748996" cy="775561"/>
            <a:chOff x="1163427" y="4277148"/>
            <a:chExt cx="22748996" cy="775561"/>
          </a:xfrm>
        </p:grpSpPr>
        <p:sp>
          <p:nvSpPr>
            <p:cNvPr id="22" name="Oval 21"/>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TextBox 22"/>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a:t>Have next, complete and error methods</a:t>
              </a:r>
              <a:endParaRPr lang="es-ES" dirty="0"/>
            </a:p>
          </p:txBody>
        </p:sp>
      </p:grpSp>
      <p:grpSp>
        <p:nvGrpSpPr>
          <p:cNvPr id="24" name="Group 23"/>
          <p:cNvGrpSpPr/>
          <p:nvPr/>
        </p:nvGrpSpPr>
        <p:grpSpPr>
          <a:xfrm>
            <a:off x="4296776" y="9373816"/>
            <a:ext cx="22748996" cy="1329558"/>
            <a:chOff x="1163427" y="4277148"/>
            <a:chExt cx="22748996" cy="1329558"/>
          </a:xfrm>
        </p:grpSpPr>
        <p:sp>
          <p:nvSpPr>
            <p:cNvPr id="25" name="Oval 24"/>
            <p:cNvSpPr/>
            <p:nvPr/>
          </p:nvSpPr>
          <p:spPr bwMode="auto">
            <a:xfrm>
              <a:off x="1163427" y="4460685"/>
              <a:ext cx="444783" cy="444898"/>
            </a:xfrm>
            <a:prstGeom prst="ellipse">
              <a:avLst/>
            </a:prstGeom>
            <a:solidFill>
              <a:schemeClr val="accent4">
                <a:lumMod val="75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TextBox 25"/>
            <p:cNvSpPr txBox="1"/>
            <p:nvPr/>
          </p:nvSpPr>
          <p:spPr>
            <a:xfrm>
              <a:off x="1925703" y="4277148"/>
              <a:ext cx="21986720" cy="1329558"/>
            </a:xfrm>
            <a:prstGeom prst="rect">
              <a:avLst/>
            </a:prstGeom>
            <a:noFill/>
          </p:spPr>
          <p:txBody>
            <a:bodyPr wrap="square" lIns="219419" tIns="109710" rIns="219419" bIns="109710" rtlCol="0">
              <a:spAutoFit/>
            </a:bodyPr>
            <a:lstStyle/>
            <a:p>
              <a:r>
                <a:rPr lang="en-US" dirty="0"/>
                <a:t>Are not reusable: when a Subject completes or errors, it can no longer be used, it will silently </a:t>
              </a:r>
            </a:p>
            <a:p>
              <a:r>
                <a:rPr lang="en-US" dirty="0"/>
                <a:t>ignore the future notification.</a:t>
              </a:r>
              <a:endParaRPr lang="es-ES" dirty="0"/>
            </a:p>
          </p:txBody>
        </p:sp>
      </p:grpSp>
      <p:grpSp>
        <p:nvGrpSpPr>
          <p:cNvPr id="27" name="Group 26"/>
          <p:cNvGrpSpPr/>
          <p:nvPr/>
        </p:nvGrpSpPr>
        <p:grpSpPr>
          <a:xfrm>
            <a:off x="4296776" y="10981487"/>
            <a:ext cx="22748996" cy="775561"/>
            <a:chOff x="1163427" y="4277148"/>
            <a:chExt cx="22748996" cy="775561"/>
          </a:xfrm>
        </p:grpSpPr>
        <p:sp>
          <p:nvSpPr>
            <p:cNvPr id="28" name="Oval 27"/>
            <p:cNvSpPr/>
            <p:nvPr/>
          </p:nvSpPr>
          <p:spPr bwMode="auto">
            <a:xfrm>
              <a:off x="1163427" y="446068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TextBox 28"/>
            <p:cNvSpPr txBox="1"/>
            <p:nvPr/>
          </p:nvSpPr>
          <p:spPr>
            <a:xfrm>
              <a:off x="1925703" y="4277148"/>
              <a:ext cx="21986720" cy="775561"/>
            </a:xfrm>
            <a:prstGeom prst="rect">
              <a:avLst/>
            </a:prstGeom>
            <a:noFill/>
          </p:spPr>
          <p:txBody>
            <a:bodyPr wrap="square" lIns="219419" tIns="109710" rIns="219419" bIns="109710" rtlCol="0">
              <a:spAutoFit/>
            </a:bodyPr>
            <a:lstStyle/>
            <a:p>
              <a:r>
                <a:rPr lang="en-US" dirty="0" err="1"/>
                <a:t>Diferent</a:t>
              </a:r>
              <a:r>
                <a:rPr lang="en-US" dirty="0"/>
                <a:t> types: </a:t>
              </a:r>
              <a:r>
                <a:rPr lang="en-US" dirty="0" err="1"/>
                <a:t>AsyncSubject</a:t>
              </a:r>
              <a:r>
                <a:rPr lang="en-US" dirty="0"/>
                <a:t>, </a:t>
              </a:r>
              <a:r>
                <a:rPr lang="en-US" dirty="0" err="1"/>
                <a:t>ReplaySubject</a:t>
              </a:r>
              <a:r>
                <a:rPr lang="en-US" dirty="0"/>
                <a:t>, </a:t>
              </a:r>
              <a:r>
                <a:rPr lang="en-US" dirty="0" err="1"/>
                <a:t>BehaviorSubject</a:t>
              </a:r>
              <a:r>
                <a:rPr lang="en-US" dirty="0"/>
                <a:t>, … </a:t>
              </a:r>
              <a:endParaRPr lang="es-ES" dirty="0"/>
            </a:p>
          </p:txBody>
        </p:sp>
      </p:grpSp>
    </p:spTree>
    <p:extLst>
      <p:ext uri="{BB962C8B-B14F-4D97-AF65-F5344CB8AC3E}">
        <p14:creationId xmlns:p14="http://schemas.microsoft.com/office/powerpoint/2010/main" val="12843578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733605" y="483017"/>
            <a:ext cx="20962938" cy="1446532"/>
          </a:xfrm>
          <a:prstGeom prst="rect">
            <a:avLst/>
          </a:prstGeom>
          <a:noFill/>
        </p:spPr>
        <p:txBody>
          <a:bodyPr wrap="square" lIns="91422" tIns="45711" rIns="91422" bIns="45711" rtlCol="0">
            <a:spAutoFit/>
          </a:bodyPr>
          <a:lstStyle/>
          <a:p>
            <a:pPr algn="ctr"/>
            <a:r>
              <a:rPr lang="es-ES" sz="8800" b="1" dirty="0" err="1">
                <a:solidFill>
                  <a:schemeClr val="tx2"/>
                </a:solidFill>
                <a:latin typeface="Arial" charset="0"/>
                <a:ea typeface="Arial" charset="0"/>
                <a:cs typeface="Arial" charset="0"/>
              </a:rPr>
              <a:t>Functional</a:t>
            </a:r>
            <a:r>
              <a:rPr lang="es-ES" sz="8800" b="1" dirty="0">
                <a:solidFill>
                  <a:schemeClr val="tx2"/>
                </a:solidFill>
                <a:latin typeface="Arial" charset="0"/>
                <a:ea typeface="Arial" charset="0"/>
                <a:cs typeface="Arial" charset="0"/>
              </a:rPr>
              <a:t> </a:t>
            </a:r>
            <a:r>
              <a:rPr lang="es-ES" sz="8800" b="1" dirty="0" err="1">
                <a:solidFill>
                  <a:schemeClr val="tx2"/>
                </a:solidFill>
                <a:latin typeface="Arial" charset="0"/>
                <a:ea typeface="Arial" charset="0"/>
                <a:cs typeface="Arial" charset="0"/>
              </a:rPr>
              <a:t>Programming</a:t>
            </a:r>
            <a:endParaRPr lang="id-ID" sz="8800" b="1" dirty="0">
              <a:solidFill>
                <a:schemeClr val="tx2"/>
              </a:solidFill>
              <a:latin typeface="Arial" charset="0"/>
              <a:ea typeface="Arial" charset="0"/>
              <a:cs typeface="Arial" charset="0"/>
            </a:endParaRPr>
          </a:p>
        </p:txBody>
      </p:sp>
      <p:sp>
        <p:nvSpPr>
          <p:cNvPr id="39" name="TextBox 38"/>
          <p:cNvSpPr txBox="1"/>
          <p:nvPr/>
        </p:nvSpPr>
        <p:spPr>
          <a:xfrm>
            <a:off x="4914745" y="2736697"/>
            <a:ext cx="19032183" cy="960227"/>
          </a:xfrm>
          <a:prstGeom prst="rect">
            <a:avLst/>
          </a:prstGeom>
          <a:noFill/>
        </p:spPr>
        <p:txBody>
          <a:bodyPr wrap="square" lIns="219419" tIns="109710" rIns="219419" bIns="109710" rtlCol="0">
            <a:spAutoFit/>
          </a:bodyPr>
          <a:lstStyle/>
          <a:p>
            <a:r>
              <a:rPr lang="en-US" sz="4800" b="1" dirty="0">
                <a:solidFill>
                  <a:srgbClr val="1EA185"/>
                </a:solidFill>
                <a:latin typeface="Arial" charset="0"/>
                <a:ea typeface="Arial" charset="0"/>
                <a:cs typeface="Arial" charset="0"/>
              </a:rPr>
              <a:t>Programming paradigm based on this concepts: </a:t>
            </a:r>
            <a:endParaRPr lang="en-US" b="1" dirty="0">
              <a:solidFill>
                <a:srgbClr val="1EA185"/>
              </a:solidFill>
              <a:latin typeface="Arial" charset="0"/>
              <a:ea typeface="Arial" charset="0"/>
              <a:cs typeface="Arial" charset="0"/>
            </a:endParaRPr>
          </a:p>
        </p:txBody>
      </p:sp>
      <p:sp>
        <p:nvSpPr>
          <p:cNvPr id="41" name="Oval 40"/>
          <p:cNvSpPr/>
          <p:nvPr/>
        </p:nvSpPr>
        <p:spPr bwMode="auto">
          <a:xfrm>
            <a:off x="5650590" y="4796711"/>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42" name="TextBox 41"/>
          <p:cNvSpPr txBox="1"/>
          <p:nvPr/>
        </p:nvSpPr>
        <p:spPr>
          <a:xfrm>
            <a:off x="6412866" y="4631379"/>
            <a:ext cx="17378787" cy="775561"/>
          </a:xfrm>
          <a:prstGeom prst="rect">
            <a:avLst/>
          </a:prstGeom>
          <a:noFill/>
        </p:spPr>
        <p:txBody>
          <a:bodyPr wrap="square" lIns="219419" tIns="109710" rIns="219419" bIns="109710" rtlCol="0">
            <a:spAutoFit/>
          </a:bodyPr>
          <a:lstStyle/>
          <a:p>
            <a:r>
              <a:rPr lang="en-US" b="1" dirty="0">
                <a:latin typeface="Arial" charset="0"/>
                <a:ea typeface="Arial" charset="0"/>
                <a:cs typeface="Arial" charset="0"/>
              </a:rPr>
              <a:t>Pure functions</a:t>
            </a:r>
            <a:endParaRPr lang="en-US" sz="2400" b="1" dirty="0">
              <a:latin typeface="Arial" charset="0"/>
              <a:ea typeface="Arial" charset="0"/>
              <a:cs typeface="Arial" charset="0"/>
            </a:endParaRPr>
          </a:p>
        </p:txBody>
      </p:sp>
      <p:sp>
        <p:nvSpPr>
          <p:cNvPr id="43" name="Oval 42"/>
          <p:cNvSpPr/>
          <p:nvPr/>
        </p:nvSpPr>
        <p:spPr bwMode="auto">
          <a:xfrm>
            <a:off x="5647713" y="743466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44" name="TextBox 43"/>
          <p:cNvSpPr txBox="1"/>
          <p:nvPr/>
        </p:nvSpPr>
        <p:spPr>
          <a:xfrm>
            <a:off x="6409989" y="7269333"/>
            <a:ext cx="15414841"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Avoiding </a:t>
            </a:r>
            <a:r>
              <a:rPr lang="en-US" b="1" dirty="0">
                <a:latin typeface="Arial" charset="0"/>
                <a:ea typeface="Arial" charset="0"/>
                <a:cs typeface="Arial" charset="0"/>
              </a:rPr>
              <a:t>shared state,</a:t>
            </a:r>
            <a:r>
              <a:rPr lang="en-US" dirty="0">
                <a:latin typeface="Arial" charset="0"/>
                <a:ea typeface="Arial" charset="0"/>
                <a:cs typeface="Arial" charset="0"/>
              </a:rPr>
              <a:t> </a:t>
            </a:r>
            <a:r>
              <a:rPr lang="en-US" b="1" dirty="0">
                <a:latin typeface="Arial" charset="0"/>
                <a:ea typeface="Arial" charset="0"/>
                <a:cs typeface="Arial" charset="0"/>
              </a:rPr>
              <a:t>mutable data, </a:t>
            </a:r>
            <a:r>
              <a:rPr lang="en-US" dirty="0">
                <a:latin typeface="Arial" charset="0"/>
                <a:ea typeface="Arial" charset="0"/>
                <a:cs typeface="Arial" charset="0"/>
              </a:rPr>
              <a:t>and </a:t>
            </a:r>
            <a:r>
              <a:rPr lang="en-US" b="1" dirty="0">
                <a:latin typeface="Arial" charset="0"/>
                <a:ea typeface="Arial" charset="0"/>
                <a:cs typeface="Arial" charset="0"/>
              </a:rPr>
              <a:t>side-effects</a:t>
            </a:r>
            <a:endParaRPr lang="en-US" sz="2400" dirty="0">
              <a:latin typeface="Arial" charset="0"/>
              <a:ea typeface="Arial" charset="0"/>
              <a:cs typeface="Arial" charset="0"/>
            </a:endParaRPr>
          </a:p>
        </p:txBody>
      </p:sp>
      <p:sp>
        <p:nvSpPr>
          <p:cNvPr id="45" name="Oval 44"/>
          <p:cNvSpPr/>
          <p:nvPr/>
        </p:nvSpPr>
        <p:spPr bwMode="auto">
          <a:xfrm>
            <a:off x="5650590" y="6137135"/>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46" name="TextBox 45"/>
          <p:cNvSpPr txBox="1"/>
          <p:nvPr/>
        </p:nvSpPr>
        <p:spPr>
          <a:xfrm>
            <a:off x="6412866" y="5971803"/>
            <a:ext cx="15877791" cy="775561"/>
          </a:xfrm>
          <a:prstGeom prst="rect">
            <a:avLst/>
          </a:prstGeom>
          <a:noFill/>
        </p:spPr>
        <p:txBody>
          <a:bodyPr wrap="square" lIns="219419" tIns="109710" rIns="219419" bIns="109710" rtlCol="0">
            <a:spAutoFit/>
          </a:bodyPr>
          <a:lstStyle/>
          <a:p>
            <a:r>
              <a:rPr lang="es-ES" b="1" dirty="0" err="1">
                <a:latin typeface="Arial" charset="0"/>
                <a:ea typeface="Arial" charset="0"/>
                <a:cs typeface="Arial" charset="0"/>
              </a:rPr>
              <a:t>Function</a:t>
            </a:r>
            <a:r>
              <a:rPr lang="es-ES" b="1" dirty="0">
                <a:latin typeface="Arial" charset="0"/>
                <a:ea typeface="Arial" charset="0"/>
                <a:cs typeface="Arial" charset="0"/>
              </a:rPr>
              <a:t> </a:t>
            </a:r>
            <a:r>
              <a:rPr lang="es-ES" b="1" dirty="0" err="1">
                <a:latin typeface="Arial" charset="0"/>
                <a:ea typeface="Arial" charset="0"/>
                <a:cs typeface="Arial" charset="0"/>
              </a:rPr>
              <a:t>composition</a:t>
            </a:r>
            <a:endParaRPr lang="es-ES" b="1" dirty="0">
              <a:latin typeface="Arial" charset="0"/>
              <a:ea typeface="Arial" charset="0"/>
              <a:cs typeface="Arial" charset="0"/>
            </a:endParaRPr>
          </a:p>
        </p:txBody>
      </p:sp>
      <p:sp>
        <p:nvSpPr>
          <p:cNvPr id="50" name="Oval 49"/>
          <p:cNvSpPr/>
          <p:nvPr/>
        </p:nvSpPr>
        <p:spPr bwMode="auto">
          <a:xfrm>
            <a:off x="5647713" y="8773901"/>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51" name="TextBox 50"/>
          <p:cNvSpPr txBox="1"/>
          <p:nvPr/>
        </p:nvSpPr>
        <p:spPr>
          <a:xfrm>
            <a:off x="6409989" y="8608569"/>
            <a:ext cx="16915837" cy="775561"/>
          </a:xfrm>
          <a:prstGeom prst="rect">
            <a:avLst/>
          </a:prstGeom>
          <a:noFill/>
        </p:spPr>
        <p:txBody>
          <a:bodyPr wrap="square" lIns="219419" tIns="109710" rIns="219419" bIns="109710" rtlCol="0">
            <a:spAutoFit/>
          </a:bodyPr>
          <a:lstStyle/>
          <a:p>
            <a:r>
              <a:rPr lang="es-ES" b="1" dirty="0" err="1">
                <a:latin typeface="Arial" charset="0"/>
                <a:ea typeface="Arial" charset="0"/>
                <a:cs typeface="Arial" charset="0"/>
              </a:rPr>
              <a:t>Referential</a:t>
            </a:r>
            <a:r>
              <a:rPr lang="es-ES" b="1" dirty="0">
                <a:latin typeface="Arial" charset="0"/>
                <a:ea typeface="Arial" charset="0"/>
                <a:cs typeface="Arial" charset="0"/>
              </a:rPr>
              <a:t> </a:t>
            </a:r>
            <a:r>
              <a:rPr lang="es-ES" b="1" dirty="0" err="1">
                <a:latin typeface="Arial" charset="0"/>
                <a:ea typeface="Arial" charset="0"/>
                <a:cs typeface="Arial" charset="0"/>
              </a:rPr>
              <a:t>Transparency</a:t>
            </a:r>
            <a:r>
              <a:rPr lang="es-ES" b="1" dirty="0">
                <a:latin typeface="Arial" charset="0"/>
                <a:ea typeface="Arial" charset="0"/>
                <a:cs typeface="Arial" charset="0"/>
              </a:rPr>
              <a:t> and </a:t>
            </a:r>
            <a:r>
              <a:rPr lang="es-ES" b="1" dirty="0" err="1">
                <a:latin typeface="Arial" charset="0"/>
                <a:ea typeface="Arial" charset="0"/>
                <a:cs typeface="Arial" charset="0"/>
              </a:rPr>
              <a:t>Immutability</a:t>
            </a:r>
            <a:endParaRPr lang="es-ES" b="1" dirty="0">
              <a:latin typeface="Arial" charset="0"/>
              <a:ea typeface="Arial" charset="0"/>
              <a:cs typeface="Arial" charset="0"/>
            </a:endParaRPr>
          </a:p>
        </p:txBody>
      </p:sp>
      <p:sp>
        <p:nvSpPr>
          <p:cNvPr id="52" name="Oval 51"/>
          <p:cNvSpPr/>
          <p:nvPr/>
        </p:nvSpPr>
        <p:spPr bwMode="auto">
          <a:xfrm>
            <a:off x="5650590" y="10167816"/>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53" name="TextBox 52"/>
          <p:cNvSpPr txBox="1"/>
          <p:nvPr/>
        </p:nvSpPr>
        <p:spPr>
          <a:xfrm>
            <a:off x="6412866" y="10002484"/>
            <a:ext cx="16912960" cy="775561"/>
          </a:xfrm>
          <a:prstGeom prst="rect">
            <a:avLst/>
          </a:prstGeom>
          <a:noFill/>
        </p:spPr>
        <p:txBody>
          <a:bodyPr wrap="square" lIns="219419" tIns="109710" rIns="219419" bIns="109710" rtlCol="0">
            <a:spAutoFit/>
          </a:bodyPr>
          <a:lstStyle/>
          <a:p>
            <a:r>
              <a:rPr lang="es-ES" b="1" dirty="0" err="1">
                <a:latin typeface="Arial" charset="0"/>
                <a:ea typeface="Arial" charset="0"/>
                <a:cs typeface="Arial" charset="0"/>
              </a:rPr>
              <a:t>Higher</a:t>
            </a:r>
            <a:r>
              <a:rPr lang="es-ES" b="1" dirty="0">
                <a:latin typeface="Arial" charset="0"/>
                <a:ea typeface="Arial" charset="0"/>
                <a:cs typeface="Arial" charset="0"/>
              </a:rPr>
              <a:t> </a:t>
            </a:r>
            <a:r>
              <a:rPr lang="es-ES" b="1" dirty="0" err="1">
                <a:latin typeface="Arial" charset="0"/>
                <a:ea typeface="Arial" charset="0"/>
                <a:cs typeface="Arial" charset="0"/>
              </a:rPr>
              <a:t>Order</a:t>
            </a:r>
            <a:r>
              <a:rPr lang="es-ES" b="1" dirty="0">
                <a:latin typeface="Arial" charset="0"/>
                <a:ea typeface="Arial" charset="0"/>
                <a:cs typeface="Arial" charset="0"/>
              </a:rPr>
              <a:t> </a:t>
            </a:r>
            <a:r>
              <a:rPr lang="es-ES" b="1" dirty="0" err="1">
                <a:latin typeface="Arial" charset="0"/>
                <a:ea typeface="Arial" charset="0"/>
                <a:cs typeface="Arial" charset="0"/>
              </a:rPr>
              <a:t>Functions</a:t>
            </a:r>
            <a:endParaRPr lang="es-ES" b="1" dirty="0">
              <a:latin typeface="Arial" charset="0"/>
              <a:ea typeface="Arial" charset="0"/>
              <a:cs typeface="Arial" charset="0"/>
            </a:endParaRPr>
          </a:p>
        </p:txBody>
      </p:sp>
      <p:sp>
        <p:nvSpPr>
          <p:cNvPr id="54" name="Oval 53"/>
          <p:cNvSpPr/>
          <p:nvPr/>
        </p:nvSpPr>
        <p:spPr bwMode="auto">
          <a:xfrm>
            <a:off x="5650590" y="11594898"/>
            <a:ext cx="444783" cy="444898"/>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charset="0"/>
              <a:ea typeface="Arial" charset="0"/>
              <a:cs typeface="Arial" charset="0"/>
            </a:endParaRPr>
          </a:p>
        </p:txBody>
      </p:sp>
      <p:sp>
        <p:nvSpPr>
          <p:cNvPr id="55" name="TextBox 54"/>
          <p:cNvSpPr txBox="1"/>
          <p:nvPr/>
        </p:nvSpPr>
        <p:spPr>
          <a:xfrm>
            <a:off x="6412866" y="11429566"/>
            <a:ext cx="16912960" cy="775561"/>
          </a:xfrm>
          <a:prstGeom prst="rect">
            <a:avLst/>
          </a:prstGeom>
          <a:noFill/>
        </p:spPr>
        <p:txBody>
          <a:bodyPr wrap="square" lIns="219419" tIns="109710" rIns="219419" bIns="109710" rtlCol="0">
            <a:spAutoFit/>
          </a:bodyPr>
          <a:lstStyle/>
          <a:p>
            <a:r>
              <a:rPr lang="es-ES" b="1" dirty="0" err="1">
                <a:latin typeface="Arial" charset="0"/>
                <a:ea typeface="Arial" charset="0"/>
                <a:cs typeface="Arial" charset="0"/>
              </a:rPr>
              <a:t>Currying</a:t>
            </a:r>
            <a:endParaRPr lang="es-ES" b="1" dirty="0">
              <a:latin typeface="Arial" charset="0"/>
              <a:ea typeface="Arial" charset="0"/>
              <a:cs typeface="Arial" charset="0"/>
            </a:endParaRPr>
          </a:p>
        </p:txBody>
      </p:sp>
    </p:spTree>
    <p:extLst>
      <p:ext uri="{BB962C8B-B14F-4D97-AF65-F5344CB8AC3E}">
        <p14:creationId xmlns:p14="http://schemas.microsoft.com/office/powerpoint/2010/main" val="387057920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7200" b="1" dirty="0">
                <a:solidFill>
                  <a:schemeClr val="bg1"/>
                </a:solidFill>
                <a:latin typeface="Arial" charset="0"/>
                <a:ea typeface="Arial" charset="0"/>
                <a:cs typeface="Arial" charset="0"/>
              </a:rPr>
              <a:t>Subjects</a:t>
            </a:r>
            <a:endParaRPr lang="en-US" sz="8000" b="1" dirty="0">
              <a:solidFill>
                <a:schemeClr val="bg1"/>
              </a:solidFill>
              <a:latin typeface="Arial" charset="0"/>
              <a:ea typeface="Arial" charset="0"/>
              <a:cs typeface="Arial" charset="0"/>
            </a:endParaRP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TextBox 40"/>
          <p:cNvSpPr txBox="1"/>
          <p:nvPr/>
        </p:nvSpPr>
        <p:spPr>
          <a:xfrm>
            <a:off x="84300" y="528318"/>
            <a:ext cx="1660377" cy="769441"/>
          </a:xfrm>
          <a:prstGeom prst="rect">
            <a:avLst/>
          </a:prstGeom>
          <a:noFill/>
        </p:spPr>
        <p:txBody>
          <a:bodyPr wrap="square" rtlCol="0">
            <a:spAutoFit/>
          </a:bodyPr>
          <a:lstStyle/>
          <a:p>
            <a:pPr algn="ctr"/>
            <a:r>
              <a:rPr lang="es-ES" sz="4400" b="1" dirty="0" err="1">
                <a:solidFill>
                  <a:schemeClr val="bg1"/>
                </a:solidFill>
              </a:rPr>
              <a:t>RxJS</a:t>
            </a:r>
            <a:endParaRPr lang="es-ES" sz="6600" b="1" dirty="0">
              <a:solidFill>
                <a:schemeClr val="bg1"/>
              </a:solidFill>
            </a:endParaRPr>
          </a:p>
        </p:txBody>
      </p:sp>
      <p:pic>
        <p:nvPicPr>
          <p:cNvPr id="3" name="Picture 2"/>
          <p:cNvPicPr>
            <a:picLocks noChangeAspect="1"/>
          </p:cNvPicPr>
          <p:nvPr/>
        </p:nvPicPr>
        <p:blipFill>
          <a:blip r:embed="rId2"/>
          <a:stretch>
            <a:fillRect/>
          </a:stretch>
        </p:blipFill>
        <p:spPr>
          <a:xfrm>
            <a:off x="394001" y="2131983"/>
            <a:ext cx="9869130" cy="7282942"/>
          </a:xfrm>
          <a:prstGeom prst="rect">
            <a:avLst/>
          </a:prstGeom>
        </p:spPr>
      </p:pic>
      <p:pic>
        <p:nvPicPr>
          <p:cNvPr id="4" name="Picture 3"/>
          <p:cNvPicPr>
            <a:picLocks noChangeAspect="1"/>
          </p:cNvPicPr>
          <p:nvPr/>
        </p:nvPicPr>
        <p:blipFill>
          <a:blip r:embed="rId3"/>
          <a:stretch>
            <a:fillRect/>
          </a:stretch>
        </p:blipFill>
        <p:spPr>
          <a:xfrm>
            <a:off x="17760232" y="5705204"/>
            <a:ext cx="5858894" cy="7419441"/>
          </a:xfrm>
          <a:prstGeom prst="rect">
            <a:avLst/>
          </a:prstGeom>
        </p:spPr>
      </p:pic>
      <p:sp>
        <p:nvSpPr>
          <p:cNvPr id="30" name="TextBox 29"/>
          <p:cNvSpPr txBox="1"/>
          <p:nvPr/>
        </p:nvSpPr>
        <p:spPr>
          <a:xfrm>
            <a:off x="11787656" y="3705883"/>
            <a:ext cx="10471370" cy="960227"/>
          </a:xfrm>
          <a:prstGeom prst="rect">
            <a:avLst/>
          </a:prstGeom>
          <a:noFill/>
        </p:spPr>
        <p:txBody>
          <a:bodyPr wrap="square" lIns="219419" tIns="109710" rIns="219419" bIns="109710" rtlCol="0">
            <a:spAutoFit/>
          </a:bodyPr>
          <a:lstStyle/>
          <a:p>
            <a:r>
              <a:rPr lang="en-US" sz="4800" dirty="0">
                <a:solidFill>
                  <a:schemeClr val="accent1">
                    <a:lumMod val="75000"/>
                  </a:schemeClr>
                </a:solidFill>
              </a:rPr>
              <a:t>Subject as an observer</a:t>
            </a:r>
            <a:endParaRPr lang="es-ES" sz="4800" dirty="0">
              <a:solidFill>
                <a:schemeClr val="accent1">
                  <a:lumMod val="75000"/>
                </a:schemeClr>
              </a:solidFill>
            </a:endParaRPr>
          </a:p>
        </p:txBody>
      </p:sp>
      <p:sp>
        <p:nvSpPr>
          <p:cNvPr id="31" name="TextBox 30"/>
          <p:cNvSpPr txBox="1"/>
          <p:nvPr/>
        </p:nvSpPr>
        <p:spPr>
          <a:xfrm>
            <a:off x="3244630" y="10914690"/>
            <a:ext cx="10471370" cy="960227"/>
          </a:xfrm>
          <a:prstGeom prst="rect">
            <a:avLst/>
          </a:prstGeom>
          <a:noFill/>
        </p:spPr>
        <p:txBody>
          <a:bodyPr wrap="square" lIns="219419" tIns="109710" rIns="219419" bIns="109710" rtlCol="0">
            <a:spAutoFit/>
          </a:bodyPr>
          <a:lstStyle/>
          <a:p>
            <a:r>
              <a:rPr lang="en-US" sz="4800" dirty="0">
                <a:solidFill>
                  <a:schemeClr val="accent1">
                    <a:lumMod val="75000"/>
                  </a:schemeClr>
                </a:solidFill>
              </a:rPr>
              <a:t>Able to stop receiving values</a:t>
            </a:r>
            <a:endParaRPr lang="es-ES" sz="4800" dirty="0">
              <a:solidFill>
                <a:schemeClr val="accent1">
                  <a:lumMod val="75000"/>
                </a:schemeClr>
              </a:solidFill>
            </a:endParaRPr>
          </a:p>
        </p:txBody>
      </p:sp>
      <p:sp>
        <p:nvSpPr>
          <p:cNvPr id="7" name="Arrow: Right 6"/>
          <p:cNvSpPr/>
          <p:nvPr/>
        </p:nvSpPr>
        <p:spPr>
          <a:xfrm rot="14700030">
            <a:off x="2651879" y="9893029"/>
            <a:ext cx="2191478" cy="3247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Arrow: Right 31"/>
          <p:cNvSpPr/>
          <p:nvPr/>
        </p:nvSpPr>
        <p:spPr>
          <a:xfrm rot="10800000">
            <a:off x="7077456" y="4038188"/>
            <a:ext cx="4698235" cy="324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0581304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3419724"/>
            <a:ext cx="24377655" cy="6316548"/>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7" name="Group 6"/>
          <p:cNvGrpSpPr/>
          <p:nvPr/>
        </p:nvGrpSpPr>
        <p:grpSpPr>
          <a:xfrm>
            <a:off x="8144306" y="483017"/>
            <a:ext cx="8089037" cy="2079087"/>
            <a:chOff x="8123719" y="483017"/>
            <a:chExt cx="8089037" cy="2079087"/>
          </a:xfrm>
        </p:grpSpPr>
        <p:sp>
          <p:nvSpPr>
            <p:cNvPr id="8" name="TextBox 7"/>
            <p:cNvSpPr txBox="1"/>
            <p:nvPr/>
          </p:nvSpPr>
          <p:spPr>
            <a:xfrm>
              <a:off x="8123719" y="483017"/>
              <a:ext cx="8089037" cy="1446532"/>
            </a:xfrm>
            <a:prstGeom prst="rect">
              <a:avLst/>
            </a:prstGeom>
            <a:noFill/>
          </p:spPr>
          <p:txBody>
            <a:bodyPr wrap="none" lIns="91422" tIns="45711" rIns="91422" bIns="45711" rtlCol="0">
              <a:spAutoFit/>
            </a:bodyPr>
            <a:lstStyle/>
            <a:p>
              <a:pPr algn="ctr"/>
              <a:r>
                <a:rPr lang="id-ID" sz="8800" b="1" dirty="0">
                  <a:solidFill>
                    <a:schemeClr val="tx2"/>
                  </a:solidFill>
                  <a:latin typeface="Lato Regular"/>
                  <a:cs typeface="Lato Regular"/>
                </a:rPr>
                <a:t>Business Model</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9462118" y="1634834"/>
              <a:ext cx="5453421" cy="79207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grpSp>
        <p:nvGrpSpPr>
          <p:cNvPr id="12" name="Group 11"/>
          <p:cNvGrpSpPr/>
          <p:nvPr/>
        </p:nvGrpSpPr>
        <p:grpSpPr>
          <a:xfrm>
            <a:off x="19479863" y="4261468"/>
            <a:ext cx="3691856" cy="4646189"/>
            <a:chOff x="19479863" y="4261468"/>
            <a:chExt cx="3691856" cy="4646189"/>
          </a:xfrm>
        </p:grpSpPr>
        <p:sp>
          <p:nvSpPr>
            <p:cNvPr id="25" name="TextBox 30"/>
            <p:cNvSpPr txBox="1">
              <a:spLocks noChangeArrowheads="1"/>
            </p:cNvSpPr>
            <p:nvPr/>
          </p:nvSpPr>
          <p:spPr bwMode="auto">
            <a:xfrm>
              <a:off x="19479863" y="6230001"/>
              <a:ext cx="3691856"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28" name="TextBox 31"/>
            <p:cNvSpPr txBox="1">
              <a:spLocks noChangeArrowheads="1"/>
            </p:cNvSpPr>
            <p:nvPr/>
          </p:nvSpPr>
          <p:spPr bwMode="auto">
            <a:xfrm>
              <a:off x="20251541" y="5213503"/>
              <a:ext cx="1666289"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solidFill>
                  <a:latin typeface="Calibri"/>
                  <a:cs typeface="Calibri"/>
                </a:rPr>
                <a:t>Target</a:t>
              </a:r>
            </a:p>
          </p:txBody>
        </p:sp>
        <p:sp>
          <p:nvSpPr>
            <p:cNvPr id="29" name="Rounded Rectangle 28"/>
            <p:cNvSpPr/>
            <p:nvPr/>
          </p:nvSpPr>
          <p:spPr>
            <a:xfrm>
              <a:off x="19562989" y="607673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8" name="AutoShape 10"/>
            <p:cNvSpPr>
              <a:spLocks/>
            </p:cNvSpPr>
            <p:nvPr/>
          </p:nvSpPr>
          <p:spPr bwMode="auto">
            <a:xfrm>
              <a:off x="20639006" y="4261468"/>
              <a:ext cx="864801" cy="947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lumMod val="85000"/>
              </a:schemeClr>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2" name="Group 1"/>
          <p:cNvGrpSpPr/>
          <p:nvPr/>
        </p:nvGrpSpPr>
        <p:grpSpPr>
          <a:xfrm>
            <a:off x="1630806" y="4144044"/>
            <a:ext cx="3802876" cy="4777279"/>
            <a:chOff x="1630806" y="4144044"/>
            <a:chExt cx="3802876" cy="4777279"/>
          </a:xfrm>
        </p:grpSpPr>
        <p:cxnSp>
          <p:nvCxnSpPr>
            <p:cNvPr id="82" name="Straight Connector 81"/>
            <p:cNvCxnSpPr/>
            <p:nvPr/>
          </p:nvCxnSpPr>
          <p:spPr>
            <a:xfrm>
              <a:off x="5433682"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630806" y="6243667"/>
              <a:ext cx="3560551"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87" name="TextBox 31"/>
            <p:cNvSpPr txBox="1">
              <a:spLocks noChangeArrowheads="1"/>
            </p:cNvSpPr>
            <p:nvPr/>
          </p:nvSpPr>
          <p:spPr bwMode="auto">
            <a:xfrm>
              <a:off x="2039102" y="5184576"/>
              <a:ext cx="2412905" cy="78483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solidFill>
                  <a:latin typeface="Calibri"/>
                  <a:cs typeface="Calibri"/>
                </a:rPr>
                <a:t>Structure</a:t>
              </a:r>
            </a:p>
          </p:txBody>
        </p:sp>
        <p:sp>
          <p:nvSpPr>
            <p:cNvPr id="88" name="Rounded Rectangle 87"/>
            <p:cNvSpPr/>
            <p:nvPr/>
          </p:nvSpPr>
          <p:spPr>
            <a:xfrm>
              <a:off x="1729969" y="604781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9" name="AutoShape 17"/>
            <p:cNvSpPr>
              <a:spLocks/>
            </p:cNvSpPr>
            <p:nvPr/>
          </p:nvSpPr>
          <p:spPr bwMode="auto">
            <a:xfrm>
              <a:off x="2812960" y="4144044"/>
              <a:ext cx="1047360" cy="10476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accent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6" name="Group 5"/>
          <p:cNvGrpSpPr/>
          <p:nvPr/>
        </p:nvGrpSpPr>
        <p:grpSpPr>
          <a:xfrm>
            <a:off x="10500545" y="4329654"/>
            <a:ext cx="3932979" cy="4573845"/>
            <a:chOff x="10500545" y="4329654"/>
            <a:chExt cx="3932979" cy="4573845"/>
          </a:xfrm>
        </p:grpSpPr>
        <p:sp>
          <p:nvSpPr>
            <p:cNvPr id="86" name="TextBox 30"/>
            <p:cNvSpPr txBox="1">
              <a:spLocks noChangeArrowheads="1"/>
            </p:cNvSpPr>
            <p:nvPr/>
          </p:nvSpPr>
          <p:spPr bwMode="auto">
            <a:xfrm>
              <a:off x="10500545" y="6225843"/>
              <a:ext cx="3692133"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91" name="TextBox 31"/>
            <p:cNvSpPr txBox="1">
              <a:spLocks noChangeArrowheads="1"/>
            </p:cNvSpPr>
            <p:nvPr/>
          </p:nvSpPr>
          <p:spPr bwMode="auto">
            <a:xfrm>
              <a:off x="10697455" y="5209196"/>
              <a:ext cx="2902974"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solidFill>
                  <a:latin typeface="Calibri"/>
                  <a:cs typeface="Calibri"/>
                </a:rPr>
                <a:t>Advertising</a:t>
              </a:r>
            </a:p>
          </p:txBody>
        </p:sp>
        <p:sp>
          <p:nvSpPr>
            <p:cNvPr id="92" name="Rounded Rectangle 91"/>
            <p:cNvSpPr/>
            <p:nvPr/>
          </p:nvSpPr>
          <p:spPr>
            <a:xfrm>
              <a:off x="10614997"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cxnSp>
          <p:nvCxnSpPr>
            <p:cNvPr id="32" name="Straight Connector 31"/>
            <p:cNvCxnSpPr/>
            <p:nvPr/>
          </p:nvCxnSpPr>
          <p:spPr>
            <a:xfrm>
              <a:off x="14433524"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AutoShape 19"/>
            <p:cNvSpPr>
              <a:spLocks/>
            </p:cNvSpPr>
            <p:nvPr/>
          </p:nvSpPr>
          <p:spPr bwMode="auto">
            <a:xfrm>
              <a:off x="11912842" y="4329654"/>
              <a:ext cx="861346" cy="861569"/>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3"/>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11" name="Group 10"/>
          <p:cNvGrpSpPr/>
          <p:nvPr/>
        </p:nvGrpSpPr>
        <p:grpSpPr>
          <a:xfrm>
            <a:off x="14916317" y="4300846"/>
            <a:ext cx="3943968" cy="4624784"/>
            <a:chOff x="14916317" y="4300846"/>
            <a:chExt cx="3943968" cy="4624784"/>
          </a:xfrm>
        </p:grpSpPr>
        <p:cxnSp>
          <p:nvCxnSpPr>
            <p:cNvPr id="23" name="Straight Connector 22"/>
            <p:cNvCxnSpPr/>
            <p:nvPr/>
          </p:nvCxnSpPr>
          <p:spPr>
            <a:xfrm>
              <a:off x="18860285"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30"/>
            <p:cNvSpPr txBox="1">
              <a:spLocks noChangeArrowheads="1"/>
            </p:cNvSpPr>
            <p:nvPr/>
          </p:nvSpPr>
          <p:spPr bwMode="auto">
            <a:xfrm>
              <a:off x="15057409" y="6247974"/>
              <a:ext cx="359136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26" name="TextBox 31"/>
            <p:cNvSpPr txBox="1">
              <a:spLocks noChangeArrowheads="1"/>
            </p:cNvSpPr>
            <p:nvPr/>
          </p:nvSpPr>
          <p:spPr bwMode="auto">
            <a:xfrm>
              <a:off x="14916317" y="5188883"/>
              <a:ext cx="3511681" cy="78483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solidFill>
                  <a:latin typeface="Calibri"/>
                  <a:cs typeface="Calibri"/>
                </a:rPr>
                <a:t>Management</a:t>
              </a:r>
            </a:p>
          </p:txBody>
        </p:sp>
        <p:sp>
          <p:nvSpPr>
            <p:cNvPr id="27" name="Rounded Rectangle 26"/>
            <p:cNvSpPr/>
            <p:nvPr/>
          </p:nvSpPr>
          <p:spPr>
            <a:xfrm>
              <a:off x="15156572" y="605211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AutoShape 36"/>
            <p:cNvSpPr>
              <a:spLocks/>
            </p:cNvSpPr>
            <p:nvPr/>
          </p:nvSpPr>
          <p:spPr bwMode="auto">
            <a:xfrm>
              <a:off x="16222513" y="4300846"/>
              <a:ext cx="864801" cy="861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0218"/>
                  </a:moveTo>
                  <a:cubicBezTo>
                    <a:pt x="21518" y="10382"/>
                    <a:pt x="21599" y="10574"/>
                    <a:pt x="21599" y="10800"/>
                  </a:cubicBezTo>
                  <a:cubicBezTo>
                    <a:pt x="21599" y="11023"/>
                    <a:pt x="21518" y="11217"/>
                    <a:pt x="21357" y="11381"/>
                  </a:cubicBezTo>
                  <a:lnTo>
                    <a:pt x="17895" y="14840"/>
                  </a:lnTo>
                  <a:cubicBezTo>
                    <a:pt x="17649" y="15086"/>
                    <a:pt x="17448" y="15173"/>
                    <a:pt x="17285" y="15103"/>
                  </a:cubicBezTo>
                  <a:cubicBezTo>
                    <a:pt x="17121" y="15038"/>
                    <a:pt x="17042" y="14829"/>
                    <a:pt x="17042" y="14476"/>
                  </a:cubicBezTo>
                  <a:lnTo>
                    <a:pt x="17042" y="12096"/>
                  </a:lnTo>
                  <a:lnTo>
                    <a:pt x="12159" y="12096"/>
                  </a:lnTo>
                  <a:lnTo>
                    <a:pt x="12159" y="17031"/>
                  </a:lnTo>
                  <a:lnTo>
                    <a:pt x="14483" y="17031"/>
                  </a:lnTo>
                  <a:cubicBezTo>
                    <a:pt x="14836" y="17031"/>
                    <a:pt x="15048" y="17113"/>
                    <a:pt x="15121" y="17280"/>
                  </a:cubicBezTo>
                  <a:cubicBezTo>
                    <a:pt x="15192" y="17449"/>
                    <a:pt x="15102" y="17647"/>
                    <a:pt x="14850" y="17884"/>
                  </a:cubicBezTo>
                  <a:lnTo>
                    <a:pt x="11388" y="21340"/>
                  </a:lnTo>
                  <a:cubicBezTo>
                    <a:pt x="11225" y="21504"/>
                    <a:pt x="11032" y="21588"/>
                    <a:pt x="10807" y="21599"/>
                  </a:cubicBezTo>
                  <a:cubicBezTo>
                    <a:pt x="10581" y="21599"/>
                    <a:pt x="10389" y="21512"/>
                    <a:pt x="10225" y="21340"/>
                  </a:cubicBezTo>
                  <a:lnTo>
                    <a:pt x="6763" y="17884"/>
                  </a:lnTo>
                  <a:cubicBezTo>
                    <a:pt x="6520" y="17638"/>
                    <a:pt x="6430" y="17438"/>
                    <a:pt x="6492" y="17274"/>
                  </a:cubicBezTo>
                  <a:cubicBezTo>
                    <a:pt x="6554" y="17110"/>
                    <a:pt x="6763" y="17031"/>
                    <a:pt x="7116" y="17031"/>
                  </a:cubicBezTo>
                  <a:lnTo>
                    <a:pt x="9440" y="17031"/>
                  </a:lnTo>
                  <a:lnTo>
                    <a:pt x="9440" y="12096"/>
                  </a:lnTo>
                  <a:lnTo>
                    <a:pt x="4571" y="12096"/>
                  </a:lnTo>
                  <a:lnTo>
                    <a:pt x="4571" y="14476"/>
                  </a:lnTo>
                  <a:cubicBezTo>
                    <a:pt x="4571" y="14829"/>
                    <a:pt x="4489" y="15038"/>
                    <a:pt x="4320" y="15103"/>
                  </a:cubicBezTo>
                  <a:cubicBezTo>
                    <a:pt x="4153" y="15173"/>
                    <a:pt x="3950" y="15086"/>
                    <a:pt x="3704" y="14840"/>
                  </a:cubicBezTo>
                  <a:lnTo>
                    <a:pt x="242" y="11381"/>
                  </a:lnTo>
                  <a:cubicBezTo>
                    <a:pt x="81" y="11217"/>
                    <a:pt x="0" y="11023"/>
                    <a:pt x="0" y="10800"/>
                  </a:cubicBezTo>
                  <a:cubicBezTo>
                    <a:pt x="0" y="10574"/>
                    <a:pt x="81" y="10382"/>
                    <a:pt x="242" y="10218"/>
                  </a:cubicBezTo>
                  <a:lnTo>
                    <a:pt x="3704" y="6756"/>
                  </a:lnTo>
                  <a:cubicBezTo>
                    <a:pt x="3950" y="6513"/>
                    <a:pt x="4153" y="6426"/>
                    <a:pt x="4320" y="6494"/>
                  </a:cubicBezTo>
                  <a:cubicBezTo>
                    <a:pt x="4489" y="6561"/>
                    <a:pt x="4571" y="6770"/>
                    <a:pt x="4571" y="7120"/>
                  </a:cubicBezTo>
                  <a:lnTo>
                    <a:pt x="4571" y="9422"/>
                  </a:lnTo>
                  <a:lnTo>
                    <a:pt x="9440" y="9422"/>
                  </a:lnTo>
                  <a:lnTo>
                    <a:pt x="9440" y="4568"/>
                  </a:lnTo>
                  <a:lnTo>
                    <a:pt x="7116" y="4568"/>
                  </a:lnTo>
                  <a:cubicBezTo>
                    <a:pt x="6783" y="4568"/>
                    <a:pt x="6582" y="4486"/>
                    <a:pt x="6506" y="4317"/>
                  </a:cubicBezTo>
                  <a:cubicBezTo>
                    <a:pt x="6435" y="4153"/>
                    <a:pt x="6520" y="3950"/>
                    <a:pt x="6763" y="3715"/>
                  </a:cubicBezTo>
                  <a:lnTo>
                    <a:pt x="10225" y="256"/>
                  </a:lnTo>
                  <a:cubicBezTo>
                    <a:pt x="10389" y="93"/>
                    <a:pt x="10581" y="8"/>
                    <a:pt x="10807" y="0"/>
                  </a:cubicBezTo>
                  <a:cubicBezTo>
                    <a:pt x="11032" y="0"/>
                    <a:pt x="11225" y="84"/>
                    <a:pt x="11388" y="256"/>
                  </a:cubicBezTo>
                  <a:lnTo>
                    <a:pt x="14850" y="3715"/>
                  </a:lnTo>
                  <a:cubicBezTo>
                    <a:pt x="15093" y="3958"/>
                    <a:pt x="15181" y="4161"/>
                    <a:pt x="15113" y="4325"/>
                  </a:cubicBezTo>
                  <a:cubicBezTo>
                    <a:pt x="15048" y="4486"/>
                    <a:pt x="14836" y="4568"/>
                    <a:pt x="14483" y="4568"/>
                  </a:cubicBezTo>
                  <a:lnTo>
                    <a:pt x="12159" y="4568"/>
                  </a:lnTo>
                  <a:lnTo>
                    <a:pt x="12159" y="9422"/>
                  </a:lnTo>
                  <a:lnTo>
                    <a:pt x="17042" y="9422"/>
                  </a:lnTo>
                  <a:lnTo>
                    <a:pt x="17042" y="7120"/>
                  </a:lnTo>
                  <a:cubicBezTo>
                    <a:pt x="17042" y="6770"/>
                    <a:pt x="17121" y="6561"/>
                    <a:pt x="17285" y="6494"/>
                  </a:cubicBezTo>
                  <a:cubicBezTo>
                    <a:pt x="17448" y="6426"/>
                    <a:pt x="17649" y="6513"/>
                    <a:pt x="17895" y="6756"/>
                  </a:cubicBezTo>
                  <a:lnTo>
                    <a:pt x="21357" y="10218"/>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5" name="Group 4"/>
          <p:cNvGrpSpPr/>
          <p:nvPr/>
        </p:nvGrpSpPr>
        <p:grpSpPr>
          <a:xfrm>
            <a:off x="6053260" y="4210884"/>
            <a:ext cx="3816950" cy="4692466"/>
            <a:chOff x="6053260" y="4210884"/>
            <a:chExt cx="3816950" cy="4692466"/>
          </a:xfrm>
        </p:grpSpPr>
        <p:cxnSp>
          <p:nvCxnSpPr>
            <p:cNvPr id="83" name="Straight Connector 82"/>
            <p:cNvCxnSpPr/>
            <p:nvPr/>
          </p:nvCxnSpPr>
          <p:spPr>
            <a:xfrm>
              <a:off x="9870210"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6053260" y="6225694"/>
              <a:ext cx="3549635"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89" name="TextBox 31"/>
            <p:cNvSpPr txBox="1">
              <a:spLocks noChangeArrowheads="1"/>
            </p:cNvSpPr>
            <p:nvPr/>
          </p:nvSpPr>
          <p:spPr bwMode="auto">
            <a:xfrm>
              <a:off x="6576793" y="5209196"/>
              <a:ext cx="2162579"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solidFill>
                  <a:latin typeface="Calibri"/>
                  <a:cs typeface="Calibri"/>
                </a:rPr>
                <a:t>Strategy</a:t>
              </a:r>
            </a:p>
          </p:txBody>
        </p:sp>
        <p:sp>
          <p:nvSpPr>
            <p:cNvPr id="90" name="Rounded Rectangle 89"/>
            <p:cNvSpPr/>
            <p:nvPr/>
          </p:nvSpPr>
          <p:spPr>
            <a:xfrm>
              <a:off x="6136386"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2" name="AutoShape 114"/>
            <p:cNvSpPr>
              <a:spLocks/>
            </p:cNvSpPr>
            <p:nvPr/>
          </p:nvSpPr>
          <p:spPr bwMode="auto">
            <a:xfrm>
              <a:off x="7260097" y="4210884"/>
              <a:ext cx="947094" cy="951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sp>
        <p:nvSpPr>
          <p:cNvPr id="44" name="TextBox 43"/>
          <p:cNvSpPr txBox="1"/>
          <p:nvPr/>
        </p:nvSpPr>
        <p:spPr>
          <a:xfrm>
            <a:off x="2419260" y="10201216"/>
            <a:ext cx="19527035" cy="1277273"/>
          </a:xfrm>
          <a:prstGeom prst="rect">
            <a:avLst/>
          </a:prstGeom>
          <a:noFill/>
        </p:spPr>
        <p:txBody>
          <a:bodyPr wrap="square" rtlCol="0">
            <a:spAutoFit/>
          </a:bodyPr>
          <a:lstStyle/>
          <a:p>
            <a:pPr>
              <a:lnSpc>
                <a:spcPct val="130000"/>
              </a:lnSpc>
            </a:pPr>
            <a:r>
              <a:rPr lang="pt-BR" sz="2000" b="1" dirty="0">
                <a:latin typeface="Lato Light"/>
                <a:cs typeface="Lato Light"/>
              </a:rPr>
              <a:t>Lorem ipsum dolor </a:t>
            </a:r>
            <a:r>
              <a:rPr lang="pt-BR" sz="20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a:t>
            </a:r>
            <a:endParaRPr lang="en-US" sz="2000" dirty="0">
              <a:latin typeface="Lato Light"/>
              <a:cs typeface="Lato Light"/>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16755814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a:spLocks noChangeAspect="1"/>
          </p:cNvSpPr>
          <p:nvPr/>
        </p:nvSpPr>
        <p:spPr>
          <a:xfrm>
            <a:off x="0" y="-1"/>
            <a:ext cx="24399930" cy="13716002"/>
          </a:xfrm>
          <a:prstGeom prst="rect">
            <a:avLst/>
          </a:prstGeom>
          <a:solidFill>
            <a:schemeClr val="accent6">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nvGrpSpPr>
          <p:cNvPr id="129" name="Group 128"/>
          <p:cNvGrpSpPr/>
          <p:nvPr/>
        </p:nvGrpSpPr>
        <p:grpSpPr>
          <a:xfrm>
            <a:off x="11010113" y="2917891"/>
            <a:ext cx="2412348" cy="2412976"/>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182843" tIns="91422" rIns="182843" bIns="91422"/>
            <a:lstStyle/>
            <a:p>
              <a:pPr defTabSz="1828434" fontAlgn="auto">
                <a:spcBef>
                  <a:spcPts val="0"/>
                </a:spcBef>
                <a:spcAft>
                  <a:spcPts val="0"/>
                </a:spcAft>
                <a:defRPr/>
              </a:pPr>
              <a:endParaRPr lang="id-ID">
                <a:latin typeface="+mn-lt"/>
                <a:ea typeface="+mn-ea"/>
                <a:cs typeface="+mn-cs"/>
              </a:endParaRPr>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grpSp>
      </p:grpSp>
      <p:grpSp>
        <p:nvGrpSpPr>
          <p:cNvPr id="62" name="Group 61"/>
          <p:cNvGrpSpPr/>
          <p:nvPr/>
        </p:nvGrpSpPr>
        <p:grpSpPr>
          <a:xfrm>
            <a:off x="8458495" y="483017"/>
            <a:ext cx="7460659" cy="2079087"/>
            <a:chOff x="8437908" y="483017"/>
            <a:chExt cx="7460659" cy="2079087"/>
          </a:xfrm>
        </p:grpSpPr>
        <p:sp>
          <p:nvSpPr>
            <p:cNvPr id="64" name="TextBox 63"/>
            <p:cNvSpPr txBox="1"/>
            <p:nvPr/>
          </p:nvSpPr>
          <p:spPr>
            <a:xfrm>
              <a:off x="8437908" y="483017"/>
              <a:ext cx="7460659" cy="1446532"/>
            </a:xfrm>
            <a:prstGeom prst="rect">
              <a:avLst/>
            </a:prstGeom>
            <a:noFill/>
          </p:spPr>
          <p:txBody>
            <a:bodyPr wrap="none" lIns="91422" tIns="45711" rIns="91422" bIns="45711" rtlCol="0">
              <a:spAutoFit/>
            </a:bodyPr>
            <a:lstStyle/>
            <a:p>
              <a:pPr algn="ctr"/>
              <a:r>
                <a:rPr lang="id-ID" sz="8800" b="1" dirty="0">
                  <a:solidFill>
                    <a:schemeClr val="bg1"/>
                  </a:solidFill>
                  <a:latin typeface="Lato Regular"/>
                  <a:cs typeface="Lato Regular"/>
                </a:rPr>
                <a:t>Five Goals List</a:t>
              </a:r>
            </a:p>
          </p:txBody>
        </p:sp>
        <p:sp>
          <p:nvSpPr>
            <p:cNvPr id="78" name="Rectangle 77"/>
            <p:cNvSpPr/>
            <p:nvPr/>
          </p:nvSpPr>
          <p:spPr>
            <a:xfrm>
              <a:off x="11412311" y="2470667"/>
              <a:ext cx="1553038" cy="9143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9" name="Subtitle 2"/>
            <p:cNvSpPr txBox="1">
              <a:spLocks/>
            </p:cNvSpPr>
            <p:nvPr/>
          </p:nvSpPr>
          <p:spPr>
            <a:xfrm>
              <a:off x="9462118" y="1634834"/>
              <a:ext cx="5453421" cy="79207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lumMod val="95000"/>
                    </a:schemeClr>
                  </a:solidFill>
                  <a:latin typeface="Lato Light"/>
                  <a:cs typeface="Lato Light"/>
                </a:rPr>
                <a:t>Your great subtitle </a:t>
              </a:r>
              <a:r>
                <a:rPr lang="en-US" sz="3100" dirty="0">
                  <a:solidFill>
                    <a:schemeClr val="accent1"/>
                  </a:solidFill>
                  <a:latin typeface="Lato Light"/>
                  <a:cs typeface="Lato Light"/>
                </a:rPr>
                <a:t>in this line</a:t>
              </a:r>
            </a:p>
          </p:txBody>
        </p:sp>
      </p:grpSp>
      <p:grpSp>
        <p:nvGrpSpPr>
          <p:cNvPr id="5" name="Group 4"/>
          <p:cNvGrpSpPr/>
          <p:nvPr/>
        </p:nvGrpSpPr>
        <p:grpSpPr>
          <a:xfrm>
            <a:off x="6746875" y="9917819"/>
            <a:ext cx="11028366" cy="987965"/>
            <a:chOff x="6746875" y="9917819"/>
            <a:chExt cx="11028366" cy="987965"/>
          </a:xfrm>
        </p:grpSpPr>
        <p:sp>
          <p:nvSpPr>
            <p:cNvPr id="112" name="TextBox 111"/>
            <p:cNvSpPr txBox="1"/>
            <p:nvPr/>
          </p:nvSpPr>
          <p:spPr>
            <a:xfrm>
              <a:off x="7719190" y="9917819"/>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3" name="Freeform 857"/>
            <p:cNvSpPr>
              <a:spLocks noEditPoints="1"/>
            </p:cNvSpPr>
            <p:nvPr/>
          </p:nvSpPr>
          <p:spPr bwMode="auto">
            <a:xfrm>
              <a:off x="6746875" y="10148153"/>
              <a:ext cx="646914" cy="646914"/>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763349" y="5499169"/>
            <a:ext cx="11011892" cy="1022366"/>
            <a:chOff x="6763349" y="5499169"/>
            <a:chExt cx="11011892" cy="1022366"/>
          </a:xfrm>
        </p:grpSpPr>
        <p:sp>
          <p:nvSpPr>
            <p:cNvPr id="101" name="TextBox 100"/>
            <p:cNvSpPr txBox="1"/>
            <p:nvPr/>
          </p:nvSpPr>
          <p:spPr>
            <a:xfrm>
              <a:off x="7719190" y="5499169"/>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3" name="Round Same Side Corner Rectangle 112"/>
            <p:cNvSpPr/>
            <p:nvPr/>
          </p:nvSpPr>
          <p:spPr>
            <a:xfrm rot="10800000" flipH="1">
              <a:off x="7736447" y="5598472"/>
              <a:ext cx="109697" cy="913591"/>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p>
          </p:txBody>
        </p:sp>
        <p:sp>
          <p:nvSpPr>
            <p:cNvPr id="120" name="Round Same Side Corner Rectangle 119"/>
            <p:cNvSpPr/>
            <p:nvPr/>
          </p:nvSpPr>
          <p:spPr>
            <a:xfrm rot="10800000" flipH="1">
              <a:off x="7736447" y="5607944"/>
              <a:ext cx="109697" cy="913591"/>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8" name="Freeform 222"/>
            <p:cNvSpPr>
              <a:spLocks noEditPoints="1"/>
            </p:cNvSpPr>
            <p:nvPr/>
          </p:nvSpPr>
          <p:spPr bwMode="auto">
            <a:xfrm>
              <a:off x="6763349" y="5765073"/>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6746875" y="6964492"/>
            <a:ext cx="11028367" cy="1004584"/>
            <a:chOff x="6746875" y="6964492"/>
            <a:chExt cx="11028367" cy="1004584"/>
          </a:xfrm>
        </p:grpSpPr>
        <p:sp>
          <p:nvSpPr>
            <p:cNvPr id="103" name="TextBox 102"/>
            <p:cNvSpPr txBox="1"/>
            <p:nvPr/>
          </p:nvSpPr>
          <p:spPr>
            <a:xfrm>
              <a:off x="7719190" y="6964492"/>
              <a:ext cx="10056052"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4" name="Round Same Side Corner Rectangle 113"/>
            <p:cNvSpPr/>
            <p:nvPr/>
          </p:nvSpPr>
          <p:spPr>
            <a:xfrm rot="10800000" flipH="1">
              <a:off x="7736447" y="7055485"/>
              <a:ext cx="109697" cy="913591"/>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9" name="Freeform 222"/>
            <p:cNvSpPr>
              <a:spLocks noEditPoints="1"/>
            </p:cNvSpPr>
            <p:nvPr/>
          </p:nvSpPr>
          <p:spPr bwMode="auto">
            <a:xfrm>
              <a:off x="6746875" y="7189165"/>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6763349" y="8475174"/>
            <a:ext cx="11011893" cy="996276"/>
            <a:chOff x="6763349" y="8475174"/>
            <a:chExt cx="11011893" cy="996276"/>
          </a:xfrm>
        </p:grpSpPr>
        <p:sp>
          <p:nvSpPr>
            <p:cNvPr id="111" name="TextBox 110"/>
            <p:cNvSpPr txBox="1"/>
            <p:nvPr/>
          </p:nvSpPr>
          <p:spPr>
            <a:xfrm>
              <a:off x="7719190" y="8475174"/>
              <a:ext cx="10056052"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5" name="Round Same Side Corner Rectangle 114"/>
            <p:cNvSpPr/>
            <p:nvPr/>
          </p:nvSpPr>
          <p:spPr>
            <a:xfrm rot="10800000" flipH="1">
              <a:off x="7736447" y="8557859"/>
              <a:ext cx="109697" cy="913591"/>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90" name="Freeform 222"/>
            <p:cNvSpPr>
              <a:spLocks noEditPoints="1"/>
            </p:cNvSpPr>
            <p:nvPr/>
          </p:nvSpPr>
          <p:spPr bwMode="auto">
            <a:xfrm>
              <a:off x="6763349" y="8718798"/>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6746875" y="11269025"/>
            <a:ext cx="11050336" cy="987965"/>
            <a:chOff x="6746875" y="11269025"/>
            <a:chExt cx="11050336" cy="987965"/>
          </a:xfrm>
        </p:grpSpPr>
        <p:sp>
          <p:nvSpPr>
            <p:cNvPr id="126" name="TextBox 125"/>
            <p:cNvSpPr txBox="1"/>
            <p:nvPr/>
          </p:nvSpPr>
          <p:spPr>
            <a:xfrm>
              <a:off x="7741160" y="11269025"/>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27" name="Round Same Side Corner Rectangle 126"/>
            <p:cNvSpPr/>
            <p:nvPr/>
          </p:nvSpPr>
          <p:spPr>
            <a:xfrm rot="10800000" flipH="1">
              <a:off x="7758417" y="11343399"/>
              <a:ext cx="109697" cy="913591"/>
            </a:xfrm>
            <a:prstGeom prst="round2SameRect">
              <a:avLst>
                <a:gd name="adj1" fmla="val 50000"/>
                <a:gd name="adj2"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94" name="Freeform 222"/>
            <p:cNvSpPr>
              <a:spLocks noEditPoints="1"/>
            </p:cNvSpPr>
            <p:nvPr/>
          </p:nvSpPr>
          <p:spPr bwMode="auto">
            <a:xfrm>
              <a:off x="6746875" y="11454799"/>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Picture Placeholder 7"/>
          <p:cNvSpPr>
            <a:spLocks noGrp="1"/>
          </p:cNvSpPr>
          <p:nvPr>
            <p:ph type="pic" sz="quarter" idx="13"/>
          </p:nvPr>
        </p:nvSpPr>
        <p:spPr/>
      </p:sp>
    </p:spTree>
    <p:extLst>
      <p:ext uri="{BB962C8B-B14F-4D97-AF65-F5344CB8AC3E}">
        <p14:creationId xmlns:p14="http://schemas.microsoft.com/office/powerpoint/2010/main" val="24643161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867138" y="4840932"/>
            <a:ext cx="1546697" cy="154710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23" name="TextBox 22"/>
            <p:cNvSpPr txBox="1"/>
            <p:nvPr/>
          </p:nvSpPr>
          <p:spPr>
            <a:xfrm>
              <a:off x="5283586" y="1856521"/>
              <a:ext cx="436880" cy="438565"/>
            </a:xfrm>
            <a:prstGeom prst="rect">
              <a:avLst/>
            </a:prstGeom>
            <a:noFill/>
          </p:spPr>
          <p:txBody>
            <a:bodyPr wrap="square" lIns="91420" tIns="45709" rIns="91420" bIns="45709" rtlCol="0">
              <a:spAutoFit/>
            </a:bodyPr>
            <a:lstStyle/>
            <a:p>
              <a:pPr algn="ctr"/>
              <a:r>
                <a:rPr lang="tr-TR" sz="6400" dirty="0">
                  <a:solidFill>
                    <a:schemeClr val="bg1"/>
                  </a:solidFill>
                  <a:latin typeface="Sosa Regular"/>
                  <a:cs typeface="Sosa Regular"/>
                </a:rPr>
                <a:t>Ý</a:t>
              </a:r>
              <a:endParaRPr lang="en-US" sz="6400" dirty="0"/>
            </a:p>
          </p:txBody>
        </p:sp>
      </p:grpSp>
      <p:sp>
        <p:nvSpPr>
          <p:cNvPr id="6" name="Freeform 1"/>
          <p:cNvSpPr>
            <a:spLocks noChangeArrowheads="1"/>
          </p:cNvSpPr>
          <p:nvPr/>
        </p:nvSpPr>
        <p:spPr bwMode="auto">
          <a:xfrm rot="5400000">
            <a:off x="18475115" y="3765537"/>
            <a:ext cx="2752592" cy="3233810"/>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7" name="Freeform 2"/>
          <p:cNvSpPr>
            <a:spLocks noChangeArrowheads="1"/>
          </p:cNvSpPr>
          <p:nvPr/>
        </p:nvSpPr>
        <p:spPr bwMode="auto">
          <a:xfrm rot="5400000">
            <a:off x="16083200" y="5810248"/>
            <a:ext cx="2264156" cy="3193388"/>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8" name="Freeform 3"/>
          <p:cNvSpPr>
            <a:spLocks noChangeArrowheads="1"/>
          </p:cNvSpPr>
          <p:nvPr/>
        </p:nvSpPr>
        <p:spPr bwMode="auto">
          <a:xfrm rot="5400000">
            <a:off x="12724946" y="4237669"/>
            <a:ext cx="3656426" cy="3193386"/>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9" name="Freeform 4"/>
          <p:cNvSpPr>
            <a:spLocks noChangeArrowheads="1"/>
          </p:cNvSpPr>
          <p:nvPr/>
        </p:nvSpPr>
        <p:spPr bwMode="auto">
          <a:xfrm rot="5400000">
            <a:off x="10099014" y="6013717"/>
            <a:ext cx="3624474" cy="3233810"/>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0" name="Freeform 5"/>
          <p:cNvSpPr>
            <a:spLocks noChangeArrowheads="1"/>
          </p:cNvSpPr>
          <p:nvPr/>
        </p:nvSpPr>
        <p:spPr bwMode="auto">
          <a:xfrm rot="5400000">
            <a:off x="6800984" y="4883595"/>
            <a:ext cx="4948276" cy="3193386"/>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1" name="Freeform 6"/>
          <p:cNvSpPr>
            <a:spLocks noChangeArrowheads="1"/>
          </p:cNvSpPr>
          <p:nvPr/>
        </p:nvSpPr>
        <p:spPr bwMode="auto">
          <a:xfrm rot="5400000">
            <a:off x="3258731" y="5769499"/>
            <a:ext cx="6760512" cy="3233810"/>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3" name="Oval 12"/>
          <p:cNvSpPr/>
          <p:nvPr/>
        </p:nvSpPr>
        <p:spPr>
          <a:xfrm>
            <a:off x="5948203" y="8426608"/>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6" name="Oval 15"/>
          <p:cNvSpPr/>
          <p:nvPr/>
        </p:nvSpPr>
        <p:spPr>
          <a:xfrm>
            <a:off x="8591446" y="4840932"/>
            <a:ext cx="1546697" cy="1547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9" name="Oval 18"/>
          <p:cNvSpPr/>
          <p:nvPr/>
        </p:nvSpPr>
        <p:spPr>
          <a:xfrm>
            <a:off x="11231968" y="7254900"/>
            <a:ext cx="1546697" cy="15471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5" name="Oval 24"/>
          <p:cNvSpPr/>
          <p:nvPr/>
        </p:nvSpPr>
        <p:spPr>
          <a:xfrm>
            <a:off x="19153631" y="4840932"/>
            <a:ext cx="1546697" cy="154710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8" name="Oval 27"/>
          <p:cNvSpPr/>
          <p:nvPr/>
        </p:nvSpPr>
        <p:spPr>
          <a:xfrm>
            <a:off x="16550359" y="6369206"/>
            <a:ext cx="1546697" cy="15471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1" name="Oval 30"/>
          <p:cNvSpPr/>
          <p:nvPr/>
        </p:nvSpPr>
        <p:spPr>
          <a:xfrm>
            <a:off x="3279542" y="4068864"/>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3" name="TextBox 32"/>
          <p:cNvSpPr txBox="1"/>
          <p:nvPr/>
        </p:nvSpPr>
        <p:spPr>
          <a:xfrm>
            <a:off x="3213978" y="5698229"/>
            <a:ext cx="1656002" cy="707773"/>
          </a:xfrm>
          <a:prstGeom prst="rect">
            <a:avLst/>
          </a:prstGeom>
          <a:noFill/>
        </p:spPr>
        <p:txBody>
          <a:bodyPr vert="horz" wrap="none" lIns="243731" tIns="121864" rIns="243731" bIns="121864" rtlCol="0">
            <a:spAutoFit/>
          </a:bodyPr>
          <a:lstStyle/>
          <a:p>
            <a:pPr algn="ctr"/>
            <a:r>
              <a:rPr lang="en-US" sz="3000" dirty="0">
                <a:latin typeface="Lato Regular"/>
                <a:cs typeface="Lato Regular"/>
              </a:rPr>
              <a:t>START</a:t>
            </a:r>
          </a:p>
        </p:txBody>
      </p:sp>
      <p:sp>
        <p:nvSpPr>
          <p:cNvPr id="34" name="TextBox 33"/>
          <p:cNvSpPr txBox="1"/>
          <p:nvPr/>
        </p:nvSpPr>
        <p:spPr>
          <a:xfrm>
            <a:off x="5513765" y="7614464"/>
            <a:ext cx="2323045" cy="677044"/>
          </a:xfrm>
          <a:prstGeom prst="rect">
            <a:avLst/>
          </a:prstGeom>
          <a:noFill/>
        </p:spPr>
        <p:txBody>
          <a:bodyPr vert="horz" wrap="none" lIns="243731" tIns="121864" rIns="243731" bIns="121864" rtlCol="0">
            <a:spAutoFit/>
          </a:bodyPr>
          <a:lstStyle/>
          <a:p>
            <a:pPr algn="ctr"/>
            <a:r>
              <a:rPr lang="en-US" sz="2800" dirty="0">
                <a:latin typeface="Lato Regular"/>
                <a:cs typeface="Lato Regular"/>
              </a:rPr>
              <a:t>RESEARCH</a:t>
            </a:r>
          </a:p>
        </p:txBody>
      </p:sp>
      <p:sp>
        <p:nvSpPr>
          <p:cNvPr id="35" name="TextBox 34"/>
          <p:cNvSpPr txBox="1"/>
          <p:nvPr/>
        </p:nvSpPr>
        <p:spPr>
          <a:xfrm>
            <a:off x="10940845" y="6522320"/>
            <a:ext cx="2109653" cy="676995"/>
          </a:xfrm>
          <a:prstGeom prst="rect">
            <a:avLst/>
          </a:prstGeom>
          <a:noFill/>
        </p:spPr>
        <p:txBody>
          <a:bodyPr vert="horz" wrap="none" lIns="243731" tIns="121864" rIns="243731" bIns="121864" rtlCol="0">
            <a:spAutoFit/>
          </a:bodyPr>
          <a:lstStyle/>
          <a:p>
            <a:pPr algn="ctr"/>
            <a:r>
              <a:rPr lang="en-US" sz="2800" dirty="0">
                <a:latin typeface="Lato Regular"/>
                <a:cs typeface="Lato Regular"/>
              </a:rPr>
              <a:t>DEVELOP</a:t>
            </a:r>
          </a:p>
        </p:txBody>
      </p:sp>
      <p:sp>
        <p:nvSpPr>
          <p:cNvPr id="36" name="TextBox 35"/>
          <p:cNvSpPr txBox="1"/>
          <p:nvPr/>
        </p:nvSpPr>
        <p:spPr>
          <a:xfrm>
            <a:off x="8454136" y="6522320"/>
            <a:ext cx="1805081" cy="676995"/>
          </a:xfrm>
          <a:prstGeom prst="rect">
            <a:avLst/>
          </a:prstGeom>
          <a:noFill/>
        </p:spPr>
        <p:txBody>
          <a:bodyPr vert="horz" wrap="none" lIns="243731" tIns="121864" rIns="243731" bIns="121864" rtlCol="0">
            <a:spAutoFit/>
          </a:bodyPr>
          <a:lstStyle/>
          <a:p>
            <a:pPr algn="ctr"/>
            <a:r>
              <a:rPr lang="en-US" sz="2800" dirty="0">
                <a:latin typeface="Lato Regular"/>
                <a:cs typeface="Lato Regular"/>
              </a:rPr>
              <a:t>DESIGN</a:t>
            </a:r>
          </a:p>
        </p:txBody>
      </p:sp>
      <p:sp>
        <p:nvSpPr>
          <p:cNvPr id="37" name="TextBox 36"/>
          <p:cNvSpPr txBox="1"/>
          <p:nvPr/>
        </p:nvSpPr>
        <p:spPr>
          <a:xfrm>
            <a:off x="13911074" y="6517020"/>
            <a:ext cx="1487688" cy="676995"/>
          </a:xfrm>
          <a:prstGeom prst="rect">
            <a:avLst/>
          </a:prstGeom>
          <a:noFill/>
        </p:spPr>
        <p:txBody>
          <a:bodyPr vert="horz" wrap="none" lIns="243731" tIns="121864" rIns="243731" bIns="121864" rtlCol="0">
            <a:spAutoFit/>
          </a:bodyPr>
          <a:lstStyle/>
          <a:p>
            <a:pPr algn="ctr"/>
            <a:r>
              <a:rPr lang="en-US" sz="2800" dirty="0">
                <a:latin typeface="Lato Regular"/>
                <a:cs typeface="Lato Regular"/>
              </a:rPr>
              <a:t>TEAM</a:t>
            </a:r>
          </a:p>
        </p:txBody>
      </p:sp>
      <p:sp>
        <p:nvSpPr>
          <p:cNvPr id="38" name="TextBox 37"/>
          <p:cNvSpPr txBox="1"/>
          <p:nvPr/>
        </p:nvSpPr>
        <p:spPr>
          <a:xfrm>
            <a:off x="16592738" y="5581964"/>
            <a:ext cx="1345020" cy="676995"/>
          </a:xfrm>
          <a:prstGeom prst="rect">
            <a:avLst/>
          </a:prstGeom>
          <a:noFill/>
        </p:spPr>
        <p:txBody>
          <a:bodyPr vert="horz" wrap="none" lIns="243731" tIns="121864" rIns="243731" bIns="121864" rtlCol="0">
            <a:spAutoFit/>
          </a:bodyPr>
          <a:lstStyle/>
          <a:p>
            <a:pPr algn="ctr"/>
            <a:r>
              <a:rPr lang="en-US" sz="2800" dirty="0">
                <a:latin typeface="Lato Regular"/>
                <a:cs typeface="Lato Regular"/>
              </a:rPr>
              <a:t>TIME</a:t>
            </a:r>
          </a:p>
        </p:txBody>
      </p:sp>
      <p:sp>
        <p:nvSpPr>
          <p:cNvPr id="39" name="TextBox 38"/>
          <p:cNvSpPr txBox="1"/>
          <p:nvPr/>
        </p:nvSpPr>
        <p:spPr>
          <a:xfrm>
            <a:off x="19375025" y="6606787"/>
            <a:ext cx="1301738" cy="707773"/>
          </a:xfrm>
          <a:prstGeom prst="rect">
            <a:avLst/>
          </a:prstGeom>
          <a:noFill/>
        </p:spPr>
        <p:txBody>
          <a:bodyPr vert="horz" wrap="none" lIns="243731" tIns="121864" rIns="243731" bIns="121864" rtlCol="0">
            <a:spAutoFit/>
          </a:bodyPr>
          <a:lstStyle/>
          <a:p>
            <a:pPr algn="ctr"/>
            <a:r>
              <a:rPr lang="en-US" sz="3000" dirty="0">
                <a:latin typeface="Lato Regular"/>
                <a:cs typeface="Lato Regular"/>
              </a:rPr>
              <a:t>END</a:t>
            </a:r>
          </a:p>
        </p:txBody>
      </p:sp>
      <p:sp>
        <p:nvSpPr>
          <p:cNvPr id="40" name="AutoShape 82"/>
          <p:cNvSpPr>
            <a:spLocks/>
          </p:cNvSpPr>
          <p:nvPr/>
        </p:nvSpPr>
        <p:spPr bwMode="auto">
          <a:xfrm>
            <a:off x="14341156" y="5320794"/>
            <a:ext cx="588231" cy="588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3744276" y="4495012"/>
            <a:ext cx="712107" cy="712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6390294" y="8755164"/>
            <a:ext cx="690276" cy="7595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19642827" y="5298096"/>
            <a:ext cx="588231" cy="58838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17065324" y="6713343"/>
            <a:ext cx="536274" cy="786174"/>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5" name="Freeform 78"/>
          <p:cNvSpPr>
            <a:spLocks noEditPoints="1"/>
          </p:cNvSpPr>
          <p:nvPr/>
        </p:nvSpPr>
        <p:spPr bwMode="auto">
          <a:xfrm>
            <a:off x="8970194" y="5187547"/>
            <a:ext cx="810087" cy="7861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56" name="Group 55"/>
          <p:cNvGrpSpPr/>
          <p:nvPr/>
        </p:nvGrpSpPr>
        <p:grpSpPr>
          <a:xfrm>
            <a:off x="11629560" y="7631285"/>
            <a:ext cx="785969" cy="735086"/>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7" name="Group 66"/>
          <p:cNvGrpSpPr/>
          <p:nvPr/>
        </p:nvGrpSpPr>
        <p:grpSpPr>
          <a:xfrm>
            <a:off x="9482705" y="483017"/>
            <a:ext cx="5453421" cy="2079087"/>
            <a:chOff x="9462118" y="483017"/>
            <a:chExt cx="5453421" cy="2079087"/>
          </a:xfrm>
        </p:grpSpPr>
        <p:sp>
          <p:nvSpPr>
            <p:cNvPr id="68" name="TextBox 67"/>
            <p:cNvSpPr txBox="1"/>
            <p:nvPr/>
          </p:nvSpPr>
          <p:spPr>
            <a:xfrm>
              <a:off x="9505508" y="483017"/>
              <a:ext cx="5325459" cy="1446532"/>
            </a:xfrm>
            <a:prstGeom prst="rect">
              <a:avLst/>
            </a:prstGeom>
            <a:noFill/>
          </p:spPr>
          <p:txBody>
            <a:bodyPr wrap="none" lIns="91422" tIns="45711" rIns="91422" bIns="45711" rtlCol="0">
              <a:spAutoFit/>
            </a:bodyPr>
            <a:lstStyle/>
            <a:p>
              <a:pPr algn="ctr"/>
              <a:r>
                <a:rPr lang="en-US" sz="8800" b="1" dirty="0">
                  <a:solidFill>
                    <a:schemeClr val="tx2"/>
                  </a:solidFill>
                  <a:latin typeface="Lato Regular"/>
                  <a:cs typeface="Lato Regular"/>
                </a:rPr>
                <a:t>Road Map</a:t>
              </a:r>
              <a:endParaRPr lang="id-ID" sz="8800" b="1" dirty="0">
                <a:solidFill>
                  <a:schemeClr val="tx2"/>
                </a:solidFill>
                <a:latin typeface="Lato Regular"/>
                <a:cs typeface="Lato Regular"/>
              </a:endParaRPr>
            </a:p>
          </p:txBody>
        </p:sp>
        <p:sp>
          <p:nvSpPr>
            <p:cNvPr id="69" name="Rectangle 6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0" name="Subtitle 2"/>
            <p:cNvSpPr txBox="1">
              <a:spLocks/>
            </p:cNvSpPr>
            <p:nvPr/>
          </p:nvSpPr>
          <p:spPr>
            <a:xfrm>
              <a:off x="9462118" y="1634834"/>
              <a:ext cx="5453421" cy="79207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2593093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4500"/>
                            </p:stCondLst>
                            <p:childTnLst>
                              <p:par>
                                <p:cTn id="45" presetID="1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down)">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6500"/>
                            </p:stCondLst>
                            <p:childTnLst>
                              <p:par>
                                <p:cTn id="64" presetID="1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ppt_y</p:attrName>
                                        </p:attrNameLst>
                                      </p:cBhvr>
                                      <p:tavLst>
                                        <p:tav tm="0">
                                          <p:val>
                                            <p:strVal val="#ppt_y+#ppt_h*1.125000"/>
                                          </p:val>
                                        </p:tav>
                                        <p:tav tm="100000">
                                          <p:val>
                                            <p:strVal val="#ppt_y"/>
                                          </p:val>
                                        </p:tav>
                                      </p:tavLst>
                                    </p:anim>
                                    <p:animEffect transition="in" filter="wipe(up)">
                                      <p:cBhvr>
                                        <p:cTn id="67" dur="500"/>
                                        <p:tgtEl>
                                          <p:spTgt spid="9"/>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8500"/>
                            </p:stCondLst>
                            <p:childTnLst>
                              <p:par>
                                <p:cTn id="83" presetID="12" presetClass="entr" presetSubtype="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down)">
                                      <p:cBhvr>
                                        <p:cTn id="86" dur="500"/>
                                        <p:tgtEl>
                                          <p:spTgt spid="8"/>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9500"/>
                            </p:stCondLst>
                            <p:childTnLst>
                              <p:par>
                                <p:cTn id="92" presetID="53" presetClass="entr" presetSubtype="16"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childTnLst>
                                </p:cTn>
                              </p:par>
                            </p:childTnLst>
                          </p:cTn>
                        </p:par>
                        <p:par>
                          <p:cTn id="97" fill="hold">
                            <p:stCondLst>
                              <p:cond delay="10000"/>
                            </p:stCondLst>
                            <p:childTnLst>
                              <p:par>
                                <p:cTn id="98" presetID="10" presetClass="entr" presetSubtype="0"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500"/>
                            </p:stCondLst>
                            <p:childTnLst>
                              <p:par>
                                <p:cTn id="102" presetID="12" presetClass="entr" presetSubtype="4"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p:tgtEl>
                                          <p:spTgt spid="7"/>
                                        </p:tgtEl>
                                        <p:attrNameLst>
                                          <p:attrName>ppt_y</p:attrName>
                                        </p:attrNameLst>
                                      </p:cBhvr>
                                      <p:tavLst>
                                        <p:tav tm="0">
                                          <p:val>
                                            <p:strVal val="#ppt_y+#ppt_h*1.125000"/>
                                          </p:val>
                                        </p:tav>
                                        <p:tav tm="100000">
                                          <p:val>
                                            <p:strVal val="#ppt_y"/>
                                          </p:val>
                                        </p:tav>
                                      </p:tavLst>
                                    </p:anim>
                                    <p:animEffect transition="in" filter="wipe(up)">
                                      <p:cBhvr>
                                        <p:cTn id="105" dur="500"/>
                                        <p:tgtEl>
                                          <p:spTgt spid="7"/>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1500"/>
                            </p:stCondLst>
                            <p:childTnLst>
                              <p:par>
                                <p:cTn id="111" presetID="53" presetClass="entr" presetSubtype="16"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12500"/>
                            </p:stCondLst>
                            <p:childTnLst>
                              <p:par>
                                <p:cTn id="121" presetID="12" presetClass="entr" presetSubtype="4" fill="hold" grpId="0" nodeType="afterEffect">
                                  <p:stCondLst>
                                    <p:cond delay="0"/>
                                  </p:stCondLst>
                                  <p:childTnLst>
                                    <p:set>
                                      <p:cBhvr>
                                        <p:cTn id="122" dur="1" fill="hold">
                                          <p:stCondLst>
                                            <p:cond delay="0"/>
                                          </p:stCondLst>
                                        </p:cTn>
                                        <p:tgtEl>
                                          <p:spTgt spid="6"/>
                                        </p:tgtEl>
                                        <p:attrNameLst>
                                          <p:attrName>style.visibility</p:attrName>
                                        </p:attrNameLst>
                                      </p:cBhvr>
                                      <p:to>
                                        <p:strVal val="visible"/>
                                      </p:to>
                                    </p:set>
                                    <p:anim calcmode="lin" valueType="num">
                                      <p:cBhvr additive="base">
                                        <p:cTn id="123" dur="500"/>
                                        <p:tgtEl>
                                          <p:spTgt spid="6"/>
                                        </p:tgtEl>
                                        <p:attrNameLst>
                                          <p:attrName>ppt_y</p:attrName>
                                        </p:attrNameLst>
                                      </p:cBhvr>
                                      <p:tavLst>
                                        <p:tav tm="0">
                                          <p:val>
                                            <p:strVal val="#ppt_y+#ppt_h*1.125000"/>
                                          </p:val>
                                        </p:tav>
                                        <p:tav tm="100000">
                                          <p:val>
                                            <p:strVal val="#ppt_y"/>
                                          </p:val>
                                        </p:tav>
                                      </p:tavLst>
                                    </p:anim>
                                    <p:animEffect transition="in" filter="wipe(up)">
                                      <p:cBhvr>
                                        <p:cTn id="124" dur="500"/>
                                        <p:tgtEl>
                                          <p:spTgt spid="6"/>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par>
                          <p:cTn id="129" fill="hold">
                            <p:stCondLst>
                              <p:cond delay="13500"/>
                            </p:stCondLst>
                            <p:childTnLst>
                              <p:par>
                                <p:cTn id="130" presetID="53" presetClass="entr" presetSubtype="16" fill="hold" grpId="0" nodeType="after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childTnLst>
                          </p:cTn>
                        </p:par>
                        <p:par>
                          <p:cTn id="135" fill="hold">
                            <p:stCondLst>
                              <p:cond delay="140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6868917" y="483017"/>
            <a:ext cx="10692313" cy="2079087"/>
            <a:chOff x="6848330" y="483017"/>
            <a:chExt cx="10692313" cy="2079087"/>
          </a:xfrm>
        </p:grpSpPr>
        <p:sp>
          <p:nvSpPr>
            <p:cNvPr id="106" name="TextBox 105"/>
            <p:cNvSpPr txBox="1"/>
            <p:nvPr/>
          </p:nvSpPr>
          <p:spPr>
            <a:xfrm>
              <a:off x="6848330" y="483017"/>
              <a:ext cx="10692313" cy="1446532"/>
            </a:xfrm>
            <a:prstGeom prst="rect">
              <a:avLst/>
            </a:prstGeom>
            <a:noFill/>
          </p:spPr>
          <p:txBody>
            <a:bodyPr wrap="none" lIns="91422" tIns="45711" rIns="91422" bIns="45711" rtlCol="0">
              <a:spAutoFit/>
            </a:bodyPr>
            <a:lstStyle/>
            <a:p>
              <a:pPr algn="ctr"/>
              <a:r>
                <a:rPr lang="id-ID" sz="8800" b="1" dirty="0">
                  <a:solidFill>
                    <a:schemeClr val="tx2"/>
                  </a:solidFill>
                  <a:latin typeface="Lato Regular"/>
                  <a:cs typeface="Lato Regular"/>
                </a:rPr>
                <a:t>Conference Features</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9462118" y="1634834"/>
              <a:ext cx="5453421" cy="79207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
        <p:nvSpPr>
          <p:cNvPr id="35" name="TextBox 34"/>
          <p:cNvSpPr txBox="1"/>
          <p:nvPr/>
        </p:nvSpPr>
        <p:spPr>
          <a:xfrm>
            <a:off x="3094624" y="7770720"/>
            <a:ext cx="2283851" cy="800220"/>
          </a:xfrm>
          <a:prstGeom prst="rect">
            <a:avLst/>
          </a:prstGeom>
          <a:noFill/>
        </p:spPr>
        <p:txBody>
          <a:bodyPr wrap="square" lIns="182843" tIns="91422" rIns="182843" bIns="91422" rtlCol="0">
            <a:spAutoFit/>
          </a:bodyPr>
          <a:lstStyle/>
          <a:p>
            <a:pPr algn="ctr"/>
            <a:r>
              <a:rPr lang="id-ID" sz="4000" b="1" dirty="0">
                <a:solidFill>
                  <a:schemeClr val="tx2"/>
                </a:solidFill>
                <a:latin typeface="Lato Regular"/>
                <a:cs typeface="Lato Regular"/>
              </a:rPr>
              <a:t>Default</a:t>
            </a:r>
          </a:p>
        </p:txBody>
      </p:sp>
      <p:sp>
        <p:nvSpPr>
          <p:cNvPr id="36" name="TextBox 35"/>
          <p:cNvSpPr txBox="1"/>
          <p:nvPr/>
        </p:nvSpPr>
        <p:spPr>
          <a:xfrm>
            <a:off x="1743148" y="8512504"/>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nulla.</a:t>
            </a:r>
            <a:endParaRPr lang="en-US" sz="2600" b="1" dirty="0">
              <a:latin typeface="Lato Light"/>
              <a:cs typeface="Lato Light"/>
            </a:endParaRPr>
          </a:p>
        </p:txBody>
      </p:sp>
      <p:sp>
        <p:nvSpPr>
          <p:cNvPr id="37" name="TextBox 36"/>
          <p:cNvSpPr txBox="1"/>
          <p:nvPr/>
        </p:nvSpPr>
        <p:spPr>
          <a:xfrm>
            <a:off x="8519500" y="7781292"/>
            <a:ext cx="2366599" cy="800183"/>
          </a:xfrm>
          <a:prstGeom prst="rect">
            <a:avLst/>
          </a:prstGeom>
          <a:noFill/>
        </p:spPr>
        <p:txBody>
          <a:bodyPr wrap="none" lIns="182843" tIns="91422" rIns="182843" bIns="91422" rtlCol="0">
            <a:spAutoFit/>
          </a:bodyPr>
          <a:lstStyle/>
          <a:p>
            <a:pPr algn="ctr"/>
            <a:r>
              <a:rPr lang="id-ID" sz="4000" b="1" dirty="0">
                <a:solidFill>
                  <a:schemeClr val="tx2"/>
                </a:solidFill>
                <a:latin typeface="Lato Regular"/>
                <a:cs typeface="Lato Regular"/>
              </a:rPr>
              <a:t>Business</a:t>
            </a:r>
          </a:p>
        </p:txBody>
      </p:sp>
      <p:sp>
        <p:nvSpPr>
          <p:cNvPr id="38" name="TextBox 37"/>
          <p:cNvSpPr txBox="1"/>
          <p:nvPr/>
        </p:nvSpPr>
        <p:spPr>
          <a:xfrm>
            <a:off x="7213600" y="8523076"/>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nulla.</a:t>
            </a:r>
            <a:endParaRPr lang="en-US" sz="2600" b="1" dirty="0">
              <a:latin typeface="Lato Light"/>
              <a:cs typeface="Lato Light"/>
            </a:endParaRPr>
          </a:p>
        </p:txBody>
      </p:sp>
      <p:sp>
        <p:nvSpPr>
          <p:cNvPr id="39" name="TextBox 38"/>
          <p:cNvSpPr txBox="1"/>
          <p:nvPr/>
        </p:nvSpPr>
        <p:spPr>
          <a:xfrm>
            <a:off x="13667075" y="7760866"/>
            <a:ext cx="2180650" cy="800183"/>
          </a:xfrm>
          <a:prstGeom prst="rect">
            <a:avLst/>
          </a:prstGeom>
          <a:noFill/>
        </p:spPr>
        <p:txBody>
          <a:bodyPr wrap="none" lIns="182843" tIns="91422" rIns="182843" bIns="91422" rtlCol="0">
            <a:spAutoFit/>
          </a:bodyPr>
          <a:lstStyle/>
          <a:p>
            <a:pPr algn="ctr"/>
            <a:r>
              <a:rPr lang="id-ID" sz="4000" b="1" dirty="0">
                <a:solidFill>
                  <a:schemeClr val="tx2"/>
                </a:solidFill>
                <a:latin typeface="Lato Regular"/>
                <a:cs typeface="Lato Regular"/>
              </a:rPr>
              <a:t>Contact</a:t>
            </a:r>
          </a:p>
        </p:txBody>
      </p:sp>
      <p:sp>
        <p:nvSpPr>
          <p:cNvPr id="40" name="TextBox 39"/>
          <p:cNvSpPr txBox="1"/>
          <p:nvPr/>
        </p:nvSpPr>
        <p:spPr>
          <a:xfrm>
            <a:off x="12289442" y="8502650"/>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nulla.</a:t>
            </a:r>
            <a:endParaRPr lang="en-US" sz="2600" b="1" dirty="0">
              <a:latin typeface="Lato Light"/>
              <a:cs typeface="Lato Light"/>
            </a:endParaRPr>
          </a:p>
        </p:txBody>
      </p:sp>
      <p:sp>
        <p:nvSpPr>
          <p:cNvPr id="41" name="TextBox 40"/>
          <p:cNvSpPr txBox="1"/>
          <p:nvPr/>
        </p:nvSpPr>
        <p:spPr>
          <a:xfrm>
            <a:off x="18770893" y="7771832"/>
            <a:ext cx="2988564" cy="800183"/>
          </a:xfrm>
          <a:prstGeom prst="rect">
            <a:avLst/>
          </a:prstGeom>
          <a:noFill/>
        </p:spPr>
        <p:txBody>
          <a:bodyPr wrap="none" lIns="182843" tIns="91422" rIns="182843" bIns="91422" rtlCol="0">
            <a:spAutoFit/>
          </a:bodyPr>
          <a:lstStyle/>
          <a:p>
            <a:pPr algn="ctr"/>
            <a:r>
              <a:rPr lang="id-ID" sz="4000" b="1" dirty="0">
                <a:solidFill>
                  <a:schemeClr val="tx2"/>
                </a:solidFill>
                <a:latin typeface="Lato Regular"/>
                <a:cs typeface="Lato Regular"/>
              </a:rPr>
              <a:t>Advertising</a:t>
            </a:r>
          </a:p>
        </p:txBody>
      </p:sp>
      <p:sp>
        <p:nvSpPr>
          <p:cNvPr id="42" name="TextBox 41"/>
          <p:cNvSpPr txBox="1"/>
          <p:nvPr/>
        </p:nvSpPr>
        <p:spPr>
          <a:xfrm>
            <a:off x="17849450" y="8513616"/>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nulla.</a:t>
            </a:r>
            <a:endParaRPr lang="en-US" sz="2600" b="1" dirty="0">
              <a:latin typeface="Lato Light"/>
              <a:cs typeface="Lato Light"/>
            </a:endParaRPr>
          </a:p>
        </p:txBody>
      </p:sp>
      <p:sp>
        <p:nvSpPr>
          <p:cNvPr id="54" name="Round Diagonal Corner Rectangle 53"/>
          <p:cNvSpPr/>
          <p:nvPr/>
        </p:nvSpPr>
        <p:spPr>
          <a:xfrm>
            <a:off x="2891424" y="4738164"/>
            <a:ext cx="2601757" cy="2602435"/>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53" name="Round Diagonal Corner Rectangle 52"/>
          <p:cNvSpPr/>
          <p:nvPr/>
        </p:nvSpPr>
        <p:spPr>
          <a:xfrm rot="5400000">
            <a:off x="8340068" y="4738503"/>
            <a:ext cx="2602435" cy="2601757"/>
          </a:xfrm>
          <a:prstGeom prst="round2DiagRect">
            <a:avLst>
              <a:gd name="adj1" fmla="val 1884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55" name="Round Diagonal Corner Rectangle 54"/>
          <p:cNvSpPr/>
          <p:nvPr/>
        </p:nvSpPr>
        <p:spPr>
          <a:xfrm>
            <a:off x="13475571" y="4732730"/>
            <a:ext cx="2601757" cy="2602435"/>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6" name="Round Diagonal Corner Rectangle 45"/>
          <p:cNvSpPr/>
          <p:nvPr/>
        </p:nvSpPr>
        <p:spPr>
          <a:xfrm rot="16200000">
            <a:off x="18928360" y="4730049"/>
            <a:ext cx="2602435" cy="2601757"/>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nvGrpSpPr>
          <p:cNvPr id="43" name="Group 588"/>
          <p:cNvGrpSpPr>
            <a:grpSpLocks/>
          </p:cNvGrpSpPr>
          <p:nvPr/>
        </p:nvGrpSpPr>
        <p:grpSpPr bwMode="auto">
          <a:xfrm>
            <a:off x="3554505" y="5419195"/>
            <a:ext cx="1261762" cy="1129992"/>
            <a:chOff x="2061431" y="5656262"/>
            <a:chExt cx="583344" cy="522287"/>
          </a:xfrm>
          <a:solidFill>
            <a:schemeClr val="bg1"/>
          </a:solidFill>
        </p:grpSpPr>
        <p:sp>
          <p:nvSpPr>
            <p:cNvPr id="44"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7"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8"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9"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0"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51" name="Freeform 290"/>
          <p:cNvSpPr>
            <a:spLocks noChangeArrowheads="1"/>
          </p:cNvSpPr>
          <p:nvPr/>
        </p:nvSpPr>
        <p:spPr bwMode="auto">
          <a:xfrm>
            <a:off x="8962946" y="5495343"/>
            <a:ext cx="1426320" cy="1104742"/>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2" name="Freeform 237"/>
          <p:cNvSpPr>
            <a:spLocks noChangeArrowheads="1"/>
          </p:cNvSpPr>
          <p:nvPr/>
        </p:nvSpPr>
        <p:spPr bwMode="auto">
          <a:xfrm>
            <a:off x="14188013" y="5555796"/>
            <a:ext cx="1168660" cy="858519"/>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6" name="AutoShape 19"/>
          <p:cNvSpPr>
            <a:spLocks/>
          </p:cNvSpPr>
          <p:nvPr/>
        </p:nvSpPr>
        <p:spPr bwMode="auto">
          <a:xfrm>
            <a:off x="19790787" y="5488557"/>
            <a:ext cx="952286" cy="9525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18805720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54" grpId="0" animBg="1"/>
      <p:bldP spid="53" grpId="0" animBg="1"/>
      <p:bldP spid="55" grpId="0" animBg="1"/>
      <p:bldP spid="46" grpId="0" animBg="1"/>
      <p:bldP spid="51" grpId="0" animBg="1"/>
      <p:bldP spid="52" grpId="0" animBg="1"/>
      <p:bldP spid="5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12493739" y="3584485"/>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2" name="Rectangle 81"/>
          <p:cNvSpPr/>
          <p:nvPr/>
        </p:nvSpPr>
        <p:spPr>
          <a:xfrm>
            <a:off x="12493739" y="5652239"/>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6" name="Rectangle 115"/>
          <p:cNvSpPr/>
          <p:nvPr/>
        </p:nvSpPr>
        <p:spPr>
          <a:xfrm>
            <a:off x="12493739" y="7552681"/>
            <a:ext cx="1479473" cy="14798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7" name="Rectangle 116"/>
          <p:cNvSpPr/>
          <p:nvPr/>
        </p:nvSpPr>
        <p:spPr>
          <a:xfrm>
            <a:off x="12493739" y="9620435"/>
            <a:ext cx="1479473" cy="1479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18" name="Group 117"/>
          <p:cNvGrpSpPr/>
          <p:nvPr/>
        </p:nvGrpSpPr>
        <p:grpSpPr>
          <a:xfrm>
            <a:off x="14534437" y="3445945"/>
            <a:ext cx="7768343" cy="1664038"/>
            <a:chOff x="6217425" y="2328987"/>
            <a:chExt cx="3885183" cy="832019"/>
          </a:xfrm>
        </p:grpSpPr>
        <p:sp>
          <p:nvSpPr>
            <p:cNvPr id="119" name="TextBox 118"/>
            <p:cNvSpPr txBox="1"/>
            <p:nvPr/>
          </p:nvSpPr>
          <p:spPr>
            <a:xfrm>
              <a:off x="6217426" y="2328987"/>
              <a:ext cx="1443759" cy="323166"/>
            </a:xfrm>
            <a:prstGeom prst="rect">
              <a:avLst/>
            </a:prstGeom>
            <a:noFill/>
          </p:spPr>
          <p:txBody>
            <a:bodyPr wrap="none" rtlCol="0">
              <a:spAutoFit/>
            </a:bodyPr>
            <a:lstStyle/>
            <a:p>
              <a:r>
                <a:rPr lang="id-ID" b="1" dirty="0">
                  <a:latin typeface="+mj-lt"/>
                </a:rPr>
                <a:t>SEO Analysis</a:t>
              </a:r>
            </a:p>
          </p:txBody>
        </p:sp>
        <p:sp>
          <p:nvSpPr>
            <p:cNvPr id="120" name="TextBox 119"/>
            <p:cNvSpPr txBox="1"/>
            <p:nvPr/>
          </p:nvSpPr>
          <p:spPr>
            <a:xfrm>
              <a:off x="6217425" y="2576230"/>
              <a:ext cx="3885183" cy="584776"/>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p:txBody>
        </p:sp>
      </p:grpSp>
      <p:grpSp>
        <p:nvGrpSpPr>
          <p:cNvPr id="121" name="Group 120"/>
          <p:cNvGrpSpPr/>
          <p:nvPr/>
        </p:nvGrpSpPr>
        <p:grpSpPr>
          <a:xfrm>
            <a:off x="14534436" y="5500789"/>
            <a:ext cx="7233612" cy="2241126"/>
            <a:chOff x="6217425" y="3333319"/>
            <a:chExt cx="3617748" cy="1120563"/>
          </a:xfrm>
        </p:grpSpPr>
        <p:sp>
          <p:nvSpPr>
            <p:cNvPr id="122" name="TextBox 121"/>
            <p:cNvSpPr txBox="1"/>
            <p:nvPr/>
          </p:nvSpPr>
          <p:spPr>
            <a:xfrm>
              <a:off x="6217426" y="3333319"/>
              <a:ext cx="1830465" cy="323166"/>
            </a:xfrm>
            <a:prstGeom prst="rect">
              <a:avLst/>
            </a:prstGeom>
            <a:noFill/>
          </p:spPr>
          <p:txBody>
            <a:bodyPr wrap="none" rtlCol="0">
              <a:spAutoFit/>
            </a:bodyPr>
            <a:lstStyle/>
            <a:p>
              <a:r>
                <a:rPr lang="id-ID" b="1" dirty="0">
                  <a:latin typeface="+mj-lt"/>
                </a:rPr>
                <a:t>Accomplishment</a:t>
              </a:r>
            </a:p>
          </p:txBody>
        </p:sp>
        <p:sp>
          <p:nvSpPr>
            <p:cNvPr id="123" name="TextBox 122"/>
            <p:cNvSpPr txBox="1"/>
            <p:nvPr/>
          </p:nvSpPr>
          <p:spPr>
            <a:xfrm>
              <a:off x="6217425" y="3592107"/>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grpSp>
        <p:nvGrpSpPr>
          <p:cNvPr id="124" name="Group 123"/>
          <p:cNvGrpSpPr/>
          <p:nvPr/>
        </p:nvGrpSpPr>
        <p:grpSpPr>
          <a:xfrm>
            <a:off x="14534436" y="7360351"/>
            <a:ext cx="7233612" cy="2241126"/>
            <a:chOff x="6217425" y="4297735"/>
            <a:chExt cx="3617748" cy="1120563"/>
          </a:xfrm>
        </p:grpSpPr>
        <p:sp>
          <p:nvSpPr>
            <p:cNvPr id="125" name="TextBox 124"/>
            <p:cNvSpPr txBox="1"/>
            <p:nvPr/>
          </p:nvSpPr>
          <p:spPr>
            <a:xfrm>
              <a:off x="6217426" y="4297735"/>
              <a:ext cx="949308" cy="323166"/>
            </a:xfrm>
            <a:prstGeom prst="rect">
              <a:avLst/>
            </a:prstGeom>
            <a:noFill/>
          </p:spPr>
          <p:txBody>
            <a:bodyPr wrap="none" rtlCol="0">
              <a:spAutoFit/>
            </a:bodyPr>
            <a:lstStyle/>
            <a:p>
              <a:r>
                <a:rPr lang="id-ID" b="1" dirty="0">
                  <a:latin typeface="+mj-lt"/>
                </a:rPr>
                <a:t>Formula</a:t>
              </a:r>
            </a:p>
          </p:txBody>
        </p:sp>
        <p:sp>
          <p:nvSpPr>
            <p:cNvPr id="126" name="TextBox 125"/>
            <p:cNvSpPr txBox="1"/>
            <p:nvPr/>
          </p:nvSpPr>
          <p:spPr>
            <a:xfrm>
              <a:off x="6217425" y="4556523"/>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grpSp>
        <p:nvGrpSpPr>
          <p:cNvPr id="127" name="Group 126"/>
          <p:cNvGrpSpPr/>
          <p:nvPr/>
        </p:nvGrpSpPr>
        <p:grpSpPr>
          <a:xfrm>
            <a:off x="14534436" y="9427723"/>
            <a:ext cx="7233612" cy="2241126"/>
            <a:chOff x="6217425" y="5262151"/>
            <a:chExt cx="3617748" cy="1120563"/>
          </a:xfrm>
        </p:grpSpPr>
        <p:sp>
          <p:nvSpPr>
            <p:cNvPr id="128" name="TextBox 127"/>
            <p:cNvSpPr txBox="1"/>
            <p:nvPr/>
          </p:nvSpPr>
          <p:spPr>
            <a:xfrm>
              <a:off x="6217426" y="5262151"/>
              <a:ext cx="3111331" cy="323166"/>
            </a:xfrm>
            <a:prstGeom prst="rect">
              <a:avLst/>
            </a:prstGeom>
            <a:noFill/>
          </p:spPr>
          <p:txBody>
            <a:bodyPr wrap="square" rtlCol="0">
              <a:spAutoFit/>
            </a:bodyPr>
            <a:lstStyle/>
            <a:p>
              <a:r>
                <a:rPr lang="id-ID" b="1" dirty="0">
                  <a:latin typeface="+mj-lt"/>
                </a:rPr>
                <a:t>Powerful</a:t>
              </a:r>
            </a:p>
          </p:txBody>
        </p:sp>
        <p:sp>
          <p:nvSpPr>
            <p:cNvPr id="129" name="TextBox 128"/>
            <p:cNvSpPr txBox="1"/>
            <p:nvPr/>
          </p:nvSpPr>
          <p:spPr>
            <a:xfrm>
              <a:off x="6217425" y="5520939"/>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sp>
        <p:nvSpPr>
          <p:cNvPr id="140" name="Rectangle 139"/>
          <p:cNvSpPr/>
          <p:nvPr/>
        </p:nvSpPr>
        <p:spPr>
          <a:xfrm>
            <a:off x="10485366" y="3565077"/>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1" name="Rectangle 140"/>
          <p:cNvSpPr/>
          <p:nvPr/>
        </p:nvSpPr>
        <p:spPr>
          <a:xfrm>
            <a:off x="10485366" y="5632831"/>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2" name="Rectangle 141"/>
          <p:cNvSpPr/>
          <p:nvPr/>
        </p:nvSpPr>
        <p:spPr>
          <a:xfrm>
            <a:off x="10485366" y="7533273"/>
            <a:ext cx="1479473" cy="14798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3" name="Rectangle 142"/>
          <p:cNvSpPr/>
          <p:nvPr/>
        </p:nvSpPr>
        <p:spPr>
          <a:xfrm>
            <a:off x="10485366" y="9601027"/>
            <a:ext cx="1479473" cy="1479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54" name="Group 153"/>
          <p:cNvGrpSpPr/>
          <p:nvPr/>
        </p:nvGrpSpPr>
        <p:grpSpPr>
          <a:xfrm>
            <a:off x="2096256" y="3422855"/>
            <a:ext cx="7708050" cy="1666550"/>
            <a:chOff x="6217425" y="2316186"/>
            <a:chExt cx="4058835" cy="833275"/>
          </a:xfrm>
        </p:grpSpPr>
        <p:sp>
          <p:nvSpPr>
            <p:cNvPr id="155" name="TextBox 154"/>
            <p:cNvSpPr txBox="1"/>
            <p:nvPr/>
          </p:nvSpPr>
          <p:spPr>
            <a:xfrm>
              <a:off x="7400031" y="2316186"/>
              <a:ext cx="2757693" cy="323166"/>
            </a:xfrm>
            <a:prstGeom prst="rect">
              <a:avLst/>
            </a:prstGeom>
            <a:noFill/>
          </p:spPr>
          <p:txBody>
            <a:bodyPr wrap="square" rtlCol="0">
              <a:spAutoFit/>
            </a:bodyPr>
            <a:lstStyle/>
            <a:p>
              <a:pPr algn="r"/>
              <a:r>
                <a:rPr lang="id-ID" b="1" dirty="0">
                  <a:latin typeface="+mj-lt"/>
                </a:rPr>
                <a:t>Delivery</a:t>
              </a:r>
            </a:p>
          </p:txBody>
        </p:sp>
        <p:sp>
          <p:nvSpPr>
            <p:cNvPr id="156" name="TextBox 155"/>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69" name="Group 168"/>
          <p:cNvGrpSpPr/>
          <p:nvPr/>
        </p:nvGrpSpPr>
        <p:grpSpPr>
          <a:xfrm>
            <a:off x="2090525" y="5487665"/>
            <a:ext cx="7708050" cy="1666550"/>
            <a:chOff x="6217425" y="2316186"/>
            <a:chExt cx="4058835" cy="833275"/>
          </a:xfrm>
        </p:grpSpPr>
        <p:sp>
          <p:nvSpPr>
            <p:cNvPr id="170" name="TextBox 169"/>
            <p:cNvSpPr txBox="1"/>
            <p:nvPr/>
          </p:nvSpPr>
          <p:spPr>
            <a:xfrm>
              <a:off x="7403049" y="2316186"/>
              <a:ext cx="2754675" cy="323166"/>
            </a:xfrm>
            <a:prstGeom prst="rect">
              <a:avLst/>
            </a:prstGeom>
            <a:noFill/>
          </p:spPr>
          <p:txBody>
            <a:bodyPr wrap="square" rtlCol="0">
              <a:spAutoFit/>
            </a:bodyPr>
            <a:lstStyle/>
            <a:p>
              <a:pPr algn="r"/>
              <a:r>
                <a:rPr lang="id-ID" b="1" dirty="0">
                  <a:latin typeface="Lato Regular"/>
                  <a:cs typeface="Lato Regular"/>
                </a:rPr>
                <a:t>Powerful</a:t>
              </a:r>
            </a:p>
          </p:txBody>
        </p:sp>
        <p:sp>
          <p:nvSpPr>
            <p:cNvPr id="171" name="TextBox 170"/>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72" name="Group 171"/>
          <p:cNvGrpSpPr/>
          <p:nvPr/>
        </p:nvGrpSpPr>
        <p:grpSpPr>
          <a:xfrm>
            <a:off x="2084633" y="7383117"/>
            <a:ext cx="7708050" cy="1666550"/>
            <a:chOff x="6217425" y="2316186"/>
            <a:chExt cx="4058835" cy="833275"/>
          </a:xfrm>
        </p:grpSpPr>
        <p:sp>
          <p:nvSpPr>
            <p:cNvPr id="173" name="TextBox 172"/>
            <p:cNvSpPr txBox="1"/>
            <p:nvPr/>
          </p:nvSpPr>
          <p:spPr>
            <a:xfrm>
              <a:off x="7260282" y="2316186"/>
              <a:ext cx="2897442" cy="323166"/>
            </a:xfrm>
            <a:prstGeom prst="rect">
              <a:avLst/>
            </a:prstGeom>
            <a:noFill/>
          </p:spPr>
          <p:txBody>
            <a:bodyPr wrap="square" rtlCol="0">
              <a:spAutoFit/>
            </a:bodyPr>
            <a:lstStyle/>
            <a:p>
              <a:pPr algn="r"/>
              <a:r>
                <a:rPr lang="id-ID" b="1" dirty="0">
                  <a:latin typeface="+mj-lt"/>
                </a:rPr>
                <a:t>Music</a:t>
              </a:r>
            </a:p>
          </p:txBody>
        </p:sp>
        <p:sp>
          <p:nvSpPr>
            <p:cNvPr id="174" name="TextBox 173"/>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75" name="Group 174"/>
          <p:cNvGrpSpPr/>
          <p:nvPr/>
        </p:nvGrpSpPr>
        <p:grpSpPr>
          <a:xfrm>
            <a:off x="2078902" y="9447927"/>
            <a:ext cx="7708050" cy="1666550"/>
            <a:chOff x="6217425" y="2316186"/>
            <a:chExt cx="4058835" cy="833275"/>
          </a:xfrm>
        </p:grpSpPr>
        <p:sp>
          <p:nvSpPr>
            <p:cNvPr id="176" name="TextBox 175"/>
            <p:cNvSpPr txBox="1"/>
            <p:nvPr/>
          </p:nvSpPr>
          <p:spPr>
            <a:xfrm>
              <a:off x="7263299" y="2316186"/>
              <a:ext cx="2894425" cy="323166"/>
            </a:xfrm>
            <a:prstGeom prst="rect">
              <a:avLst/>
            </a:prstGeom>
            <a:noFill/>
          </p:spPr>
          <p:txBody>
            <a:bodyPr wrap="square" rtlCol="0">
              <a:spAutoFit/>
            </a:bodyPr>
            <a:lstStyle/>
            <a:p>
              <a:pPr algn="r"/>
              <a:r>
                <a:rPr lang="id-ID" b="1" dirty="0">
                  <a:latin typeface="+mj-lt"/>
                </a:rPr>
                <a:t>Energy</a:t>
              </a:r>
            </a:p>
          </p:txBody>
        </p:sp>
        <p:sp>
          <p:nvSpPr>
            <p:cNvPr id="177" name="TextBox 176"/>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sp>
        <p:nvSpPr>
          <p:cNvPr id="178" name="AutoShape 124"/>
          <p:cNvSpPr>
            <a:spLocks/>
          </p:cNvSpPr>
          <p:nvPr/>
        </p:nvSpPr>
        <p:spPr bwMode="auto">
          <a:xfrm>
            <a:off x="10763418" y="3934631"/>
            <a:ext cx="920458" cy="735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79" name="AutoShape 122"/>
          <p:cNvSpPr>
            <a:spLocks/>
          </p:cNvSpPr>
          <p:nvPr/>
        </p:nvSpPr>
        <p:spPr bwMode="auto">
          <a:xfrm>
            <a:off x="12813953" y="5931119"/>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0" name="AutoShape 123"/>
          <p:cNvSpPr>
            <a:spLocks/>
          </p:cNvSpPr>
          <p:nvPr/>
        </p:nvSpPr>
        <p:spPr bwMode="auto">
          <a:xfrm>
            <a:off x="12844965" y="3873673"/>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1" name="AutoShape 12"/>
          <p:cNvSpPr>
            <a:spLocks/>
          </p:cNvSpPr>
          <p:nvPr/>
        </p:nvSpPr>
        <p:spPr bwMode="auto">
          <a:xfrm>
            <a:off x="12879148" y="7909231"/>
            <a:ext cx="661960" cy="72834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2" name="AutoShape 14"/>
          <p:cNvSpPr>
            <a:spLocks/>
          </p:cNvSpPr>
          <p:nvPr/>
        </p:nvSpPr>
        <p:spPr bwMode="auto">
          <a:xfrm>
            <a:off x="10877425" y="10021457"/>
            <a:ext cx="664615" cy="728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3" name="AutoShape 38"/>
          <p:cNvSpPr>
            <a:spLocks/>
          </p:cNvSpPr>
          <p:nvPr/>
        </p:nvSpPr>
        <p:spPr bwMode="auto">
          <a:xfrm>
            <a:off x="10877425" y="6052846"/>
            <a:ext cx="661960" cy="66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4" name="AutoShape 84"/>
          <p:cNvSpPr>
            <a:spLocks/>
          </p:cNvSpPr>
          <p:nvPr/>
        </p:nvSpPr>
        <p:spPr bwMode="auto">
          <a:xfrm>
            <a:off x="10854341" y="7903204"/>
            <a:ext cx="661960" cy="66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5" name="AutoShape 14"/>
          <p:cNvSpPr>
            <a:spLocks/>
          </p:cNvSpPr>
          <p:nvPr/>
        </p:nvSpPr>
        <p:spPr bwMode="auto">
          <a:xfrm>
            <a:off x="12940778" y="9998367"/>
            <a:ext cx="664615" cy="728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4" name="Group 43"/>
          <p:cNvGrpSpPr/>
          <p:nvPr/>
        </p:nvGrpSpPr>
        <p:grpSpPr>
          <a:xfrm>
            <a:off x="6008975" y="483017"/>
            <a:ext cx="12359700" cy="2079087"/>
            <a:chOff x="5988388" y="483017"/>
            <a:chExt cx="12359700" cy="2079087"/>
          </a:xfrm>
        </p:grpSpPr>
        <p:sp>
          <p:nvSpPr>
            <p:cNvPr id="45" name="TextBox 4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Our Services</a:t>
              </a:r>
            </a:p>
          </p:txBody>
        </p:sp>
        <p:sp>
          <p:nvSpPr>
            <p:cNvPr id="46" name="Rectangle 4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7746202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fade">
                                      <p:cBhvr>
                                        <p:cTn id="29" dur="500"/>
                                        <p:tgtEl>
                                          <p:spTgt spid="116"/>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500"/>
                                        <p:tgtEl>
                                          <p:spTgt spid="124"/>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fade">
                                      <p:cBhvr>
                                        <p:cTn id="45" dur="500"/>
                                        <p:tgtEl>
                                          <p:spTgt spid="140"/>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500"/>
                                        <p:tgtEl>
                                          <p:spTgt spid="169"/>
                                        </p:tgtEl>
                                      </p:cBhvr>
                                    </p:animEffect>
                                  </p:childTnLst>
                                </p:cTn>
                              </p:par>
                            </p:childTnLst>
                          </p:cTn>
                        </p:par>
                        <p:par>
                          <p:cTn id="58" fill="hold">
                            <p:stCondLst>
                              <p:cond delay="7000"/>
                            </p:stCondLst>
                            <p:childTnLst>
                              <p:par>
                                <p:cTn id="59" presetID="10" presetClass="entr" presetSubtype="0" fill="hold" grpId="0" nodeType="after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500"/>
                                        <p:tgtEl>
                                          <p:spTgt spid="142"/>
                                        </p:tgtEl>
                                      </p:cBhvr>
                                    </p:animEffect>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p:cTn id="65" dur="500"/>
                                        <p:tgtEl>
                                          <p:spTgt spid="172"/>
                                        </p:tgtEl>
                                      </p:cBhvr>
                                    </p:animEffect>
                                  </p:childTnLst>
                                </p:cTn>
                              </p:par>
                            </p:childTnLst>
                          </p:cTn>
                        </p:par>
                        <p:par>
                          <p:cTn id="66" fill="hold">
                            <p:stCondLst>
                              <p:cond delay="8000"/>
                            </p:stCondLst>
                            <p:childTnLst>
                              <p:par>
                                <p:cTn id="67" presetID="10" presetClass="entr" presetSubtype="0" fill="hold" grpId="0" nodeType="afterEffect">
                                  <p:stCondLst>
                                    <p:cond delay="0"/>
                                  </p:stCondLst>
                                  <p:childTnLst>
                                    <p:set>
                                      <p:cBhvr>
                                        <p:cTn id="68" dur="1" fill="hold">
                                          <p:stCondLst>
                                            <p:cond delay="0"/>
                                          </p:stCondLst>
                                        </p:cTn>
                                        <p:tgtEl>
                                          <p:spTgt spid="143"/>
                                        </p:tgtEl>
                                        <p:attrNameLst>
                                          <p:attrName>style.visibility</p:attrName>
                                        </p:attrNameLst>
                                      </p:cBhvr>
                                      <p:to>
                                        <p:strVal val="visible"/>
                                      </p:to>
                                    </p:set>
                                    <p:animEffect transition="in" filter="fade">
                                      <p:cBhvr>
                                        <p:cTn id="69" dur="500"/>
                                        <p:tgtEl>
                                          <p:spTgt spid="143"/>
                                        </p:tgtEl>
                                      </p:cBhvr>
                                    </p:animEffect>
                                  </p:childTnLst>
                                </p:cTn>
                              </p:par>
                            </p:childTnLst>
                          </p:cTn>
                        </p:par>
                        <p:par>
                          <p:cTn id="70" fill="hold">
                            <p:stCondLst>
                              <p:cond delay="8500"/>
                            </p:stCondLst>
                            <p:childTnLst>
                              <p:par>
                                <p:cTn id="71" presetID="10" presetClass="entr" presetSubtype="0" fill="hold" nodeType="afterEffect">
                                  <p:stCondLst>
                                    <p:cond delay="0"/>
                                  </p:stCondLst>
                                  <p:childTnLst>
                                    <p:set>
                                      <p:cBhvr>
                                        <p:cTn id="72" dur="1" fill="hold">
                                          <p:stCondLst>
                                            <p:cond delay="0"/>
                                          </p:stCondLst>
                                        </p:cTn>
                                        <p:tgtEl>
                                          <p:spTgt spid="175"/>
                                        </p:tgtEl>
                                        <p:attrNameLst>
                                          <p:attrName>style.visibility</p:attrName>
                                        </p:attrNameLst>
                                      </p:cBhvr>
                                      <p:to>
                                        <p:strVal val="visible"/>
                                      </p:to>
                                    </p:set>
                                    <p:animEffect transition="in" filter="fade">
                                      <p:cBhvr>
                                        <p:cTn id="7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animBg="1"/>
      <p:bldP spid="116" grpId="0" animBg="1"/>
      <p:bldP spid="117" grpId="0" animBg="1"/>
      <p:bldP spid="140" grpId="0" animBg="1"/>
      <p:bldP spid="141" grpId="0" animBg="1"/>
      <p:bldP spid="142" grpId="0" animBg="1"/>
      <p:bldP spid="14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386529"/>
            <a:ext cx="24407572" cy="8867359"/>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What We Do?</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grpSp>
        <p:nvGrpSpPr>
          <p:cNvPr id="2" name="Group 1"/>
          <p:cNvGrpSpPr/>
          <p:nvPr/>
        </p:nvGrpSpPr>
        <p:grpSpPr>
          <a:xfrm>
            <a:off x="10523660" y="4738978"/>
            <a:ext cx="3943968" cy="5353240"/>
            <a:chOff x="10523660" y="4738978"/>
            <a:chExt cx="3943968" cy="5353240"/>
          </a:xfrm>
        </p:grpSpPr>
        <p:cxnSp>
          <p:nvCxnSpPr>
            <p:cNvPr id="82" name="Straight Connector 81"/>
            <p:cNvCxnSpPr/>
            <p:nvPr/>
          </p:nvCxnSpPr>
          <p:spPr>
            <a:xfrm>
              <a:off x="14467628" y="5327162"/>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0664752" y="7045230"/>
              <a:ext cx="3370589"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data statistical this methodologies.</a:t>
              </a:r>
            </a:p>
            <a:p>
              <a:endParaRPr lang="en-US" sz="2400"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87" name="TextBox 31"/>
            <p:cNvSpPr txBox="1">
              <a:spLocks noChangeArrowheads="1"/>
            </p:cNvSpPr>
            <p:nvPr/>
          </p:nvSpPr>
          <p:spPr bwMode="auto">
            <a:xfrm>
              <a:off x="10523660" y="5986139"/>
              <a:ext cx="3511681" cy="78483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bg1">
                      <a:lumMod val="85000"/>
                    </a:schemeClr>
                  </a:solidFill>
                  <a:latin typeface="Calibri"/>
                  <a:cs typeface="Calibri"/>
                </a:rPr>
                <a:t>LIVESTRONG</a:t>
              </a:r>
            </a:p>
          </p:txBody>
        </p:sp>
        <p:sp>
          <p:nvSpPr>
            <p:cNvPr id="88" name="Rounded Rectangle 87"/>
            <p:cNvSpPr/>
            <p:nvPr/>
          </p:nvSpPr>
          <p:spPr>
            <a:xfrm>
              <a:off x="10763915" y="6671134"/>
              <a:ext cx="3044831" cy="8778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79" name="Freeform 74"/>
            <p:cNvSpPr>
              <a:spLocks noChangeArrowheads="1"/>
            </p:cNvSpPr>
            <p:nvPr/>
          </p:nvSpPr>
          <p:spPr bwMode="auto">
            <a:xfrm>
              <a:off x="11676320" y="4738978"/>
              <a:ext cx="1152835" cy="1021081"/>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lumMod val="85000"/>
              </a:schemeClr>
            </a:solidFill>
            <a:ln>
              <a:noFill/>
            </a:ln>
            <a:effectLst/>
            <a:extLst/>
          </p:spPr>
          <p:txBody>
            <a:bodyPr wrap="none" anchor="ctr"/>
            <a:lstStyle/>
            <a:p>
              <a:endParaRPr lang="en-US" dirty="0"/>
            </a:p>
          </p:txBody>
        </p:sp>
      </p:grpSp>
      <p:grpSp>
        <p:nvGrpSpPr>
          <p:cNvPr id="3" name="Group 2"/>
          <p:cNvGrpSpPr/>
          <p:nvPr/>
        </p:nvGrpSpPr>
        <p:grpSpPr>
          <a:xfrm>
            <a:off x="14926262" y="4703329"/>
            <a:ext cx="3710534" cy="5370916"/>
            <a:chOff x="14926262" y="4703329"/>
            <a:chExt cx="3710534" cy="5370916"/>
          </a:xfrm>
        </p:grpSpPr>
        <p:cxnSp>
          <p:nvCxnSpPr>
            <p:cNvPr id="83" name="Straight Connector 82"/>
            <p:cNvCxnSpPr/>
            <p:nvPr/>
          </p:nvCxnSpPr>
          <p:spPr>
            <a:xfrm>
              <a:off x="18636796" y="5327162"/>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15087206" y="7027257"/>
              <a:ext cx="3370589"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data statistical this methodologies.</a:t>
              </a:r>
            </a:p>
            <a:p>
              <a:endParaRPr lang="en-US" sz="2400"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89" name="TextBox 31"/>
            <p:cNvSpPr txBox="1">
              <a:spLocks noChangeArrowheads="1"/>
            </p:cNvSpPr>
            <p:nvPr/>
          </p:nvSpPr>
          <p:spPr bwMode="auto">
            <a:xfrm>
              <a:off x="14926262" y="6010759"/>
              <a:ext cx="3531534" cy="62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accent2"/>
                  </a:solidFill>
                  <a:latin typeface="Calibri"/>
                  <a:cs typeface="Calibri"/>
                </a:rPr>
                <a:t>RECYCLE</a:t>
              </a:r>
            </a:p>
          </p:txBody>
        </p:sp>
        <p:sp>
          <p:nvSpPr>
            <p:cNvPr id="90" name="Rounded Rectangle 89"/>
            <p:cNvSpPr/>
            <p:nvPr/>
          </p:nvSpPr>
          <p:spPr>
            <a:xfrm>
              <a:off x="15170332" y="6695754"/>
              <a:ext cx="3044831" cy="87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0" name="Freeform 25"/>
            <p:cNvSpPr>
              <a:spLocks noEditPoints="1"/>
            </p:cNvSpPr>
            <p:nvPr/>
          </p:nvSpPr>
          <p:spPr bwMode="auto">
            <a:xfrm>
              <a:off x="16179007" y="4703329"/>
              <a:ext cx="1020984" cy="1086747"/>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bg-BG"/>
            </a:p>
          </p:txBody>
        </p:sp>
      </p:grpSp>
      <p:grpSp>
        <p:nvGrpSpPr>
          <p:cNvPr id="5" name="Group 4"/>
          <p:cNvGrpSpPr/>
          <p:nvPr/>
        </p:nvGrpSpPr>
        <p:grpSpPr>
          <a:xfrm>
            <a:off x="18831421" y="4756802"/>
            <a:ext cx="4702934" cy="5317592"/>
            <a:chOff x="18831421" y="4756802"/>
            <a:chExt cx="4702934" cy="5317592"/>
          </a:xfrm>
        </p:grpSpPr>
        <p:sp>
          <p:nvSpPr>
            <p:cNvPr id="86" name="TextBox 30"/>
            <p:cNvSpPr txBox="1">
              <a:spLocks noChangeArrowheads="1"/>
            </p:cNvSpPr>
            <p:nvPr/>
          </p:nvSpPr>
          <p:spPr bwMode="auto">
            <a:xfrm>
              <a:off x="19534491" y="7027406"/>
              <a:ext cx="3370589"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data statistical this methodologies.</a:t>
              </a:r>
            </a:p>
            <a:p>
              <a:endParaRPr lang="en-US" sz="2400"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91" name="TextBox 31"/>
            <p:cNvSpPr txBox="1">
              <a:spLocks noChangeArrowheads="1"/>
            </p:cNvSpPr>
            <p:nvPr/>
          </p:nvSpPr>
          <p:spPr bwMode="auto">
            <a:xfrm>
              <a:off x="18831421" y="6010759"/>
              <a:ext cx="4702934" cy="62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a:solidFill>
                    <a:schemeClr val="accent3"/>
                  </a:solidFill>
                  <a:latin typeface="Calibri"/>
                  <a:cs typeface="Calibri"/>
                </a:rPr>
                <a:t>SUPPORT</a:t>
              </a:r>
            </a:p>
          </p:txBody>
        </p:sp>
        <p:sp>
          <p:nvSpPr>
            <p:cNvPr id="92" name="Rounded Rectangle 91"/>
            <p:cNvSpPr/>
            <p:nvPr/>
          </p:nvSpPr>
          <p:spPr>
            <a:xfrm>
              <a:off x="19648943" y="6695754"/>
              <a:ext cx="3044831" cy="877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1" name="Freeform 102"/>
            <p:cNvSpPr>
              <a:spLocks noChangeArrowheads="1"/>
            </p:cNvSpPr>
            <p:nvPr/>
          </p:nvSpPr>
          <p:spPr bwMode="auto">
            <a:xfrm>
              <a:off x="20563726" y="4756802"/>
              <a:ext cx="1142405" cy="1021081"/>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3"/>
            </a:solidFill>
            <a:ln>
              <a:noFill/>
            </a:ln>
            <a:effectLst/>
            <a:extLst/>
          </p:spPr>
          <p:txBody>
            <a:bodyPr wrap="none" anchor="ctr"/>
            <a:lstStyle/>
            <a:p>
              <a:endParaRPr lang="en-US" dirty="0"/>
            </a:p>
          </p:txBody>
        </p:sp>
      </p:grpSp>
      <p:sp>
        <p:nvSpPr>
          <p:cNvPr id="4" name="Picture Placeholder 3"/>
          <p:cNvSpPr>
            <a:spLocks noGrp="1" noChangeAspect="1"/>
          </p:cNvSpPr>
          <p:nvPr>
            <p:ph type="pic" sz="quarter" idx="23"/>
          </p:nvPr>
        </p:nvSpPr>
        <p:spPr>
          <a:xfrm>
            <a:off x="958061" y="3957748"/>
            <a:ext cx="9112724" cy="8310562"/>
          </a:xfrm>
        </p:spPr>
      </p:sp>
    </p:spTree>
    <p:extLst>
      <p:ext uri="{BB962C8B-B14F-4D97-AF65-F5344CB8AC3E}">
        <p14:creationId xmlns:p14="http://schemas.microsoft.com/office/powerpoint/2010/main" val="3053962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Daily Social Media Activities</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
        <p:nvSpPr>
          <p:cNvPr id="71" name="Bent Arrow 70"/>
          <p:cNvSpPr/>
          <p:nvPr/>
        </p:nvSpPr>
        <p:spPr>
          <a:xfrm rot="5400000" flipH="1">
            <a:off x="14538431" y="6921749"/>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54" name="Round Diagonal Corner Rectangle 53"/>
          <p:cNvSpPr/>
          <p:nvPr/>
        </p:nvSpPr>
        <p:spPr>
          <a:xfrm>
            <a:off x="5600547" y="4649380"/>
            <a:ext cx="2102572" cy="2103120"/>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7" name="TextBox 66"/>
          <p:cNvSpPr txBox="1"/>
          <p:nvPr/>
        </p:nvSpPr>
        <p:spPr>
          <a:xfrm>
            <a:off x="5928237" y="5786835"/>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90" name="Bent Arrow 89"/>
          <p:cNvSpPr/>
          <p:nvPr/>
        </p:nvSpPr>
        <p:spPr>
          <a:xfrm rot="10800000" flipH="1">
            <a:off x="8795371" y="6910570"/>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99" name="Freeform 49"/>
          <p:cNvSpPr>
            <a:spLocks noChangeArrowheads="1"/>
          </p:cNvSpPr>
          <p:nvPr/>
        </p:nvSpPr>
        <p:spPr bwMode="auto">
          <a:xfrm>
            <a:off x="6312249" y="5162888"/>
            <a:ext cx="694622" cy="681881"/>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bg1"/>
          </a:solidFill>
          <a:ln>
            <a:noFill/>
          </a:ln>
          <a:effectLst/>
          <a:extLst/>
        </p:spPr>
        <p:txBody>
          <a:bodyPr wrap="none" anchor="ctr"/>
          <a:lstStyle/>
          <a:p>
            <a:endParaRPr lang="en-US" dirty="0"/>
          </a:p>
        </p:txBody>
      </p:sp>
      <p:grpSp>
        <p:nvGrpSpPr>
          <p:cNvPr id="2" name="Group 1"/>
          <p:cNvGrpSpPr/>
          <p:nvPr/>
        </p:nvGrpSpPr>
        <p:grpSpPr>
          <a:xfrm>
            <a:off x="7817390" y="4649380"/>
            <a:ext cx="2102572" cy="2103120"/>
            <a:chOff x="7817390" y="4649380"/>
            <a:chExt cx="2102572" cy="2103120"/>
          </a:xfrm>
        </p:grpSpPr>
        <p:sp>
          <p:nvSpPr>
            <p:cNvPr id="53" name="Round Diagonal Corner Rectangle 52"/>
            <p:cNvSpPr/>
            <p:nvPr/>
          </p:nvSpPr>
          <p:spPr>
            <a:xfrm rot="5400000">
              <a:off x="7817116" y="4649654"/>
              <a:ext cx="2103120" cy="2102572"/>
            </a:xfrm>
            <a:prstGeom prst="round2DiagRect">
              <a:avLst>
                <a:gd name="adj1" fmla="val 1884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2" name="TextBox 61"/>
            <p:cNvSpPr txBox="1"/>
            <p:nvPr/>
          </p:nvSpPr>
          <p:spPr>
            <a:xfrm>
              <a:off x="8178636" y="5786835"/>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00" name="Freeform 86"/>
            <p:cNvSpPr>
              <a:spLocks noChangeArrowheads="1"/>
            </p:cNvSpPr>
            <p:nvPr/>
          </p:nvSpPr>
          <p:spPr bwMode="auto">
            <a:xfrm>
              <a:off x="850219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grpSp>
      <p:grpSp>
        <p:nvGrpSpPr>
          <p:cNvPr id="7" name="Group 6"/>
          <p:cNvGrpSpPr/>
          <p:nvPr/>
        </p:nvGrpSpPr>
        <p:grpSpPr>
          <a:xfrm>
            <a:off x="16640470" y="4627100"/>
            <a:ext cx="2102572" cy="2103120"/>
            <a:chOff x="16640470" y="4627100"/>
            <a:chExt cx="2102572" cy="2103120"/>
          </a:xfrm>
        </p:grpSpPr>
        <p:sp>
          <p:nvSpPr>
            <p:cNvPr id="101" name="Round Diagonal Corner Rectangle 100"/>
            <p:cNvSpPr/>
            <p:nvPr/>
          </p:nvSpPr>
          <p:spPr>
            <a:xfrm rot="5400000">
              <a:off x="16640196" y="4627374"/>
              <a:ext cx="2103120" cy="2102572"/>
            </a:xfrm>
            <a:prstGeom prst="round2DiagRect">
              <a:avLst>
                <a:gd name="adj1" fmla="val 18841"/>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02" name="TextBox 101"/>
            <p:cNvSpPr txBox="1"/>
            <p:nvPr/>
          </p:nvSpPr>
          <p:spPr>
            <a:xfrm>
              <a:off x="17001716" y="5786835"/>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03" name="Freeform 86"/>
            <p:cNvSpPr>
              <a:spLocks noChangeArrowheads="1"/>
            </p:cNvSpPr>
            <p:nvPr/>
          </p:nvSpPr>
          <p:spPr bwMode="auto">
            <a:xfrm>
              <a:off x="1732527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grpSp>
      <p:grpSp>
        <p:nvGrpSpPr>
          <p:cNvPr id="6" name="Group 5"/>
          <p:cNvGrpSpPr/>
          <p:nvPr/>
        </p:nvGrpSpPr>
        <p:grpSpPr>
          <a:xfrm>
            <a:off x="14444272" y="4624462"/>
            <a:ext cx="2102572" cy="2103120"/>
            <a:chOff x="14444272" y="4624462"/>
            <a:chExt cx="2102572" cy="2103120"/>
          </a:xfrm>
        </p:grpSpPr>
        <p:sp>
          <p:nvSpPr>
            <p:cNvPr id="45" name="Round Diagonal Corner Rectangle 44"/>
            <p:cNvSpPr/>
            <p:nvPr/>
          </p:nvSpPr>
          <p:spPr>
            <a:xfrm>
              <a:off x="14444272" y="4624462"/>
              <a:ext cx="2102572" cy="2103120"/>
            </a:xfrm>
            <a:prstGeom prst="round2DiagRect">
              <a:avLst>
                <a:gd name="adj1" fmla="val 18841"/>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04" name="TextBox 103"/>
            <p:cNvSpPr txBox="1"/>
            <p:nvPr/>
          </p:nvSpPr>
          <p:spPr>
            <a:xfrm>
              <a:off x="14805487" y="5778209"/>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0" name="Freeform 78"/>
            <p:cNvSpPr>
              <a:spLocks noChangeArrowheads="1"/>
            </p:cNvSpPr>
            <p:nvPr/>
          </p:nvSpPr>
          <p:spPr bwMode="auto">
            <a:xfrm>
              <a:off x="15189499" y="5162893"/>
              <a:ext cx="694622" cy="681876"/>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p:spPr>
          <p:txBody>
            <a:bodyPr wrap="none" anchor="ctr"/>
            <a:lstStyle/>
            <a:p>
              <a:endParaRPr lang="en-US" dirty="0"/>
            </a:p>
          </p:txBody>
        </p:sp>
      </p:grpSp>
      <p:grpSp>
        <p:nvGrpSpPr>
          <p:cNvPr id="4" name="Group 3"/>
          <p:cNvGrpSpPr/>
          <p:nvPr/>
        </p:nvGrpSpPr>
        <p:grpSpPr>
          <a:xfrm>
            <a:off x="10013458" y="6752500"/>
            <a:ext cx="2102572" cy="2103120"/>
            <a:chOff x="10013458" y="6752500"/>
            <a:chExt cx="2102572" cy="2103120"/>
          </a:xfrm>
        </p:grpSpPr>
        <p:sp>
          <p:nvSpPr>
            <p:cNvPr id="55" name="Round Diagonal Corner Rectangle 54"/>
            <p:cNvSpPr/>
            <p:nvPr/>
          </p:nvSpPr>
          <p:spPr>
            <a:xfrm>
              <a:off x="10013458" y="6752500"/>
              <a:ext cx="2102572" cy="2103120"/>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14" name="TextBox 113"/>
            <p:cNvSpPr txBox="1"/>
            <p:nvPr/>
          </p:nvSpPr>
          <p:spPr>
            <a:xfrm>
              <a:off x="10345138" y="7858857"/>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7" name="Freeform 79"/>
            <p:cNvSpPr>
              <a:spLocks noChangeArrowheads="1"/>
            </p:cNvSpPr>
            <p:nvPr/>
          </p:nvSpPr>
          <p:spPr bwMode="auto">
            <a:xfrm>
              <a:off x="10715993" y="7234910"/>
              <a:ext cx="694625" cy="68187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p:spPr>
          <p:txBody>
            <a:bodyPr wrap="none" anchor="ctr"/>
            <a:lstStyle/>
            <a:p>
              <a:endParaRPr lang="en-US" dirty="0"/>
            </a:p>
          </p:txBody>
        </p:sp>
      </p:grpSp>
      <p:grpSp>
        <p:nvGrpSpPr>
          <p:cNvPr id="5" name="Group 4"/>
          <p:cNvGrpSpPr/>
          <p:nvPr/>
        </p:nvGrpSpPr>
        <p:grpSpPr>
          <a:xfrm>
            <a:off x="12230300" y="6752500"/>
            <a:ext cx="2102572" cy="2103120"/>
            <a:chOff x="12230300" y="6752500"/>
            <a:chExt cx="2102572" cy="2103120"/>
          </a:xfrm>
        </p:grpSpPr>
        <p:sp>
          <p:nvSpPr>
            <p:cNvPr id="46" name="Round Diagonal Corner Rectangle 45"/>
            <p:cNvSpPr/>
            <p:nvPr/>
          </p:nvSpPr>
          <p:spPr>
            <a:xfrm rot="16200000">
              <a:off x="12230026" y="6752774"/>
              <a:ext cx="2103120" cy="2102572"/>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13" name="TextBox 112"/>
            <p:cNvSpPr txBox="1"/>
            <p:nvPr/>
          </p:nvSpPr>
          <p:spPr>
            <a:xfrm>
              <a:off x="12595537" y="7858857"/>
              <a:ext cx="1399633" cy="667839"/>
            </a:xfrm>
            <a:prstGeom prst="rect">
              <a:avLst/>
            </a:prstGeom>
            <a:noFill/>
          </p:spPr>
          <p:txBody>
            <a:bodyPr wrap="none" lIns="219419" tIns="109710" rIns="219419" bIns="109710" rtlCol="0">
              <a:spAutoFit/>
            </a:bodyPr>
            <a:lstStyle/>
            <a:p>
              <a:pPr algn="ctr"/>
              <a:r>
                <a:rPr lang="en-US" sz="2900" dirty="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8" name="Freeform 87"/>
            <p:cNvSpPr>
              <a:spLocks noChangeArrowheads="1"/>
            </p:cNvSpPr>
            <p:nvPr/>
          </p:nvSpPr>
          <p:spPr bwMode="auto">
            <a:xfrm>
              <a:off x="12973285" y="7251613"/>
              <a:ext cx="618153" cy="63089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a:extLst/>
          </p:spPr>
          <p:txBody>
            <a:bodyPr wrap="none" anchor="ctr"/>
            <a:lstStyle/>
            <a:p>
              <a:endParaRPr lang="en-US" dirty="0"/>
            </a:p>
          </p:txBody>
        </p:sp>
      </p:grpSp>
      <p:sp>
        <p:nvSpPr>
          <p:cNvPr id="119" name="TextBox 118"/>
          <p:cNvSpPr txBox="1"/>
          <p:nvPr/>
        </p:nvSpPr>
        <p:spPr>
          <a:xfrm>
            <a:off x="2419260" y="9651700"/>
            <a:ext cx="19527035" cy="1277273"/>
          </a:xfrm>
          <a:prstGeom prst="rect">
            <a:avLst/>
          </a:prstGeom>
          <a:noFill/>
        </p:spPr>
        <p:txBody>
          <a:bodyPr wrap="square" rtlCol="0">
            <a:spAutoFit/>
          </a:bodyPr>
          <a:lstStyle/>
          <a:p>
            <a:pPr>
              <a:lnSpc>
                <a:spcPct val="130000"/>
              </a:lnSpc>
            </a:pPr>
            <a:r>
              <a:rPr lang="pt-BR" sz="2000" b="1" dirty="0">
                <a:latin typeface="Lato Light"/>
                <a:cs typeface="Lato Light"/>
              </a:rPr>
              <a:t>Lorem ipsum dolor </a:t>
            </a:r>
            <a:r>
              <a:rPr lang="pt-BR" sz="20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a:t>
            </a:r>
            <a:endParaRPr lang="en-US" sz="2000" dirty="0">
              <a:latin typeface="Lato Light"/>
              <a:cs typeface="Lato Light"/>
            </a:endParaRPr>
          </a:p>
        </p:txBody>
      </p:sp>
    </p:spTree>
    <p:extLst>
      <p:ext uri="{BB962C8B-B14F-4D97-AF65-F5344CB8AC3E}">
        <p14:creationId xmlns:p14="http://schemas.microsoft.com/office/powerpoint/2010/main" val="38583301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119">
                                            <p:txEl>
                                              <p:pRg st="0" end="0"/>
                                            </p:txEl>
                                          </p:spTgt>
                                        </p:tgtEl>
                                        <p:attrNameLst>
                                          <p:attrName>style.visibility</p:attrName>
                                        </p:attrNameLst>
                                      </p:cBhvr>
                                      <p:to>
                                        <p:strVal val="visible"/>
                                      </p:to>
                                    </p:set>
                                    <p:animEffect transition="in" filter="fade">
                                      <p:cBhvr>
                                        <p:cTn id="51" dur="500"/>
                                        <p:tgtEl>
                                          <p:spTgt spid="1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4" grpId="0" animBg="1"/>
      <p:bldP spid="67" grpId="0"/>
      <p:bldP spid="90" grpId="0" animBg="1"/>
      <p:bldP spid="9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10325870"/>
            <a:ext cx="24407572" cy="3413220"/>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50" name="Content Placeholder 2"/>
          <p:cNvSpPr txBox="1">
            <a:spLocks/>
          </p:cNvSpPr>
          <p:nvPr/>
        </p:nvSpPr>
        <p:spPr bwMode="auto">
          <a:xfrm>
            <a:off x="13292087" y="9549474"/>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Paint</a:t>
            </a:r>
          </a:p>
        </p:txBody>
      </p:sp>
      <p:sp>
        <p:nvSpPr>
          <p:cNvPr id="53" name="Oval 52"/>
          <p:cNvSpPr/>
          <p:nvPr/>
        </p:nvSpPr>
        <p:spPr>
          <a:xfrm>
            <a:off x="7151671" y="6131755"/>
            <a:ext cx="2141508" cy="214629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sp>
        <p:nvSpPr>
          <p:cNvPr id="54" name="Oval 53"/>
          <p:cNvSpPr/>
          <p:nvPr/>
        </p:nvSpPr>
        <p:spPr>
          <a:xfrm>
            <a:off x="10617867" y="4531555"/>
            <a:ext cx="2056864" cy="2053166"/>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sp>
        <p:nvSpPr>
          <p:cNvPr id="55" name="Oval 54"/>
          <p:cNvSpPr/>
          <p:nvPr/>
        </p:nvSpPr>
        <p:spPr>
          <a:xfrm>
            <a:off x="4303379" y="4429955"/>
            <a:ext cx="2226154" cy="2226734"/>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solidFill>
                <a:schemeClr val="tx1">
                  <a:lumMod val="40000"/>
                  <a:lumOff val="60000"/>
                </a:schemeClr>
              </a:solidFill>
            </a:endParaRPr>
          </a:p>
        </p:txBody>
      </p:sp>
      <p:sp>
        <p:nvSpPr>
          <p:cNvPr id="56" name="Oval 55"/>
          <p:cNvSpPr/>
          <p:nvPr/>
        </p:nvSpPr>
        <p:spPr>
          <a:xfrm>
            <a:off x="16873104" y="5831186"/>
            <a:ext cx="2128813" cy="212936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cxnSp>
        <p:nvCxnSpPr>
          <p:cNvPr id="57" name="Straight Connector 56"/>
          <p:cNvCxnSpPr/>
          <p:nvPr/>
        </p:nvCxnSpPr>
        <p:spPr>
          <a:xfrm>
            <a:off x="11599744" y="7461022"/>
            <a:ext cx="1984917" cy="81703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6"/>
            <a:endCxn id="53" idx="1"/>
          </p:cNvCxnSpPr>
          <p:nvPr/>
        </p:nvCxnSpPr>
        <p:spPr>
          <a:xfrm>
            <a:off x="6529532" y="5543321"/>
            <a:ext cx="935324" cy="90170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9293181" y="7461022"/>
            <a:ext cx="2306565" cy="152400"/>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1366972" y="6584721"/>
            <a:ext cx="232771" cy="87630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65" idx="7"/>
          </p:cNvCxnSpPr>
          <p:nvPr/>
        </p:nvCxnSpPr>
        <p:spPr>
          <a:xfrm flipV="1">
            <a:off x="15163284" y="4692420"/>
            <a:ext cx="1709821" cy="3200400"/>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56" idx="0"/>
          </p:cNvCxnSpPr>
          <p:nvPr/>
        </p:nvCxnSpPr>
        <p:spPr>
          <a:xfrm>
            <a:off x="16873103" y="4755921"/>
            <a:ext cx="1062291" cy="1075266"/>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15620365" y="2662115"/>
            <a:ext cx="2090721" cy="2091266"/>
          </a:xfrm>
          <a:prstGeom prst="ellipse">
            <a:avLst/>
          </a:prstGeom>
          <a:noFill/>
          <a:ln w="952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solidFill>
                <a:srgbClr val="A5CD00"/>
              </a:solidFill>
            </a:endParaRPr>
          </a:p>
        </p:txBody>
      </p:sp>
      <p:sp>
        <p:nvSpPr>
          <p:cNvPr id="65" name="Oval 64"/>
          <p:cNvSpPr/>
          <p:nvPr/>
        </p:nvSpPr>
        <p:spPr>
          <a:xfrm>
            <a:off x="13525411" y="7613423"/>
            <a:ext cx="1921433" cy="191769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grpSp>
        <p:nvGrpSpPr>
          <p:cNvPr id="67" name="Group 66"/>
          <p:cNvGrpSpPr>
            <a:grpSpLocks/>
          </p:cNvGrpSpPr>
          <p:nvPr/>
        </p:nvGrpSpPr>
        <p:grpSpPr bwMode="auto">
          <a:xfrm>
            <a:off x="6159406" y="10464410"/>
            <a:ext cx="1466234" cy="1466616"/>
            <a:chOff x="1166350" y="3547680"/>
            <a:chExt cx="1054377" cy="1054377"/>
          </a:xfrm>
        </p:grpSpPr>
        <p:sp>
          <p:nvSpPr>
            <p:cNvPr id="118" name="Oval 117"/>
            <p:cNvSpPr/>
            <p:nvPr/>
          </p:nvSpPr>
          <p:spPr>
            <a:xfrm>
              <a:off x="1233043" y="3614373"/>
              <a:ext cx="930519" cy="930519"/>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 name="Oval 118"/>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69" name="Group 68"/>
          <p:cNvGrpSpPr>
            <a:grpSpLocks/>
          </p:cNvGrpSpPr>
          <p:nvPr/>
        </p:nvGrpSpPr>
        <p:grpSpPr bwMode="auto">
          <a:xfrm>
            <a:off x="8300914" y="10464410"/>
            <a:ext cx="1466234" cy="1466616"/>
            <a:chOff x="1166350" y="3547680"/>
            <a:chExt cx="1054377" cy="1054377"/>
          </a:xfrm>
        </p:grpSpPr>
        <p:sp>
          <p:nvSpPr>
            <p:cNvPr id="113" name="Oval 112"/>
            <p:cNvSpPr/>
            <p:nvPr/>
          </p:nvSpPr>
          <p:spPr>
            <a:xfrm>
              <a:off x="1233043" y="3614373"/>
              <a:ext cx="930519" cy="930519"/>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4" name="Oval 113"/>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0" name="Group 69"/>
          <p:cNvGrpSpPr>
            <a:grpSpLocks/>
          </p:cNvGrpSpPr>
          <p:nvPr/>
        </p:nvGrpSpPr>
        <p:grpSpPr bwMode="auto">
          <a:xfrm>
            <a:off x="10392577" y="10464410"/>
            <a:ext cx="1466234" cy="1466616"/>
            <a:chOff x="1166350" y="3547680"/>
            <a:chExt cx="1054377" cy="1054377"/>
          </a:xfrm>
        </p:grpSpPr>
        <p:sp>
          <p:nvSpPr>
            <p:cNvPr id="108" name="Oval 107"/>
            <p:cNvSpPr/>
            <p:nvPr/>
          </p:nvSpPr>
          <p:spPr>
            <a:xfrm>
              <a:off x="1233043" y="3614373"/>
              <a:ext cx="930519" cy="930519"/>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Oval 111"/>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1" name="Group 70"/>
          <p:cNvGrpSpPr>
            <a:grpSpLocks/>
          </p:cNvGrpSpPr>
          <p:nvPr/>
        </p:nvGrpSpPr>
        <p:grpSpPr bwMode="auto">
          <a:xfrm>
            <a:off x="12529470" y="10488930"/>
            <a:ext cx="1466234" cy="1466616"/>
            <a:chOff x="1166350" y="3547680"/>
            <a:chExt cx="1054377" cy="1054377"/>
          </a:xfrm>
        </p:grpSpPr>
        <p:sp>
          <p:nvSpPr>
            <p:cNvPr id="106" name="Oval 105"/>
            <p:cNvSpPr/>
            <p:nvPr/>
          </p:nvSpPr>
          <p:spPr>
            <a:xfrm>
              <a:off x="1233043" y="3614373"/>
              <a:ext cx="930519" cy="930519"/>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Oval 106"/>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3" name="Group 72"/>
          <p:cNvGrpSpPr>
            <a:grpSpLocks/>
          </p:cNvGrpSpPr>
          <p:nvPr/>
        </p:nvGrpSpPr>
        <p:grpSpPr bwMode="auto">
          <a:xfrm>
            <a:off x="14534698" y="10512020"/>
            <a:ext cx="1466234" cy="1466616"/>
            <a:chOff x="1166350" y="3547680"/>
            <a:chExt cx="1054377" cy="1054377"/>
          </a:xfrm>
        </p:grpSpPr>
        <p:sp>
          <p:nvSpPr>
            <p:cNvPr id="84" name="Oval 83"/>
            <p:cNvSpPr/>
            <p:nvPr/>
          </p:nvSpPr>
          <p:spPr>
            <a:xfrm>
              <a:off x="1233043" y="3614373"/>
              <a:ext cx="930519" cy="930519"/>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Oval 85"/>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4" name="Group 73"/>
          <p:cNvGrpSpPr>
            <a:grpSpLocks/>
          </p:cNvGrpSpPr>
          <p:nvPr/>
        </p:nvGrpSpPr>
        <p:grpSpPr bwMode="auto">
          <a:xfrm>
            <a:off x="16608966" y="10477664"/>
            <a:ext cx="1466234" cy="1466616"/>
            <a:chOff x="1166350" y="3547680"/>
            <a:chExt cx="1054377" cy="1054377"/>
          </a:xfrm>
        </p:grpSpPr>
        <p:sp>
          <p:nvSpPr>
            <p:cNvPr id="75" name="Oval 74"/>
            <p:cNvSpPr/>
            <p:nvPr/>
          </p:nvSpPr>
          <p:spPr>
            <a:xfrm>
              <a:off x="1233043" y="3614373"/>
              <a:ext cx="930519" cy="930519"/>
            </a:xfrm>
            <a:prstGeom prst="ellipse">
              <a:avLst/>
            </a:prstGeom>
            <a:solidFill>
              <a:schemeClr val="bg1">
                <a:lumMod val="75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Oval 75"/>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120" name="Group 588"/>
          <p:cNvGrpSpPr>
            <a:grpSpLocks/>
          </p:cNvGrpSpPr>
          <p:nvPr/>
        </p:nvGrpSpPr>
        <p:grpSpPr bwMode="auto">
          <a:xfrm>
            <a:off x="6588082" y="10887547"/>
            <a:ext cx="678199" cy="607374"/>
            <a:chOff x="2061431" y="5656262"/>
            <a:chExt cx="583344" cy="522287"/>
          </a:xfrm>
          <a:solidFill>
            <a:schemeClr val="bg1"/>
          </a:solidFill>
        </p:grpSpPr>
        <p:sp>
          <p:nvSpPr>
            <p:cNvPr id="121"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2"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3"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4"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5"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26" name="Freeform 545"/>
          <p:cNvSpPr>
            <a:spLocks noChangeArrowheads="1"/>
          </p:cNvSpPr>
          <p:nvPr/>
        </p:nvSpPr>
        <p:spPr bwMode="auto">
          <a:xfrm>
            <a:off x="10810586" y="10925666"/>
            <a:ext cx="748061" cy="527896"/>
          </a:xfrm>
          <a:custGeom>
            <a:avLst/>
            <a:gdLst>
              <a:gd name="T0" fmla="*/ 1363 w 1364"/>
              <a:gd name="T1" fmla="*/ 460 h 962"/>
              <a:gd name="T2" fmla="*/ 1355 w 1364"/>
              <a:gd name="T3" fmla="*/ 443 h 962"/>
              <a:gd name="T4" fmla="*/ 1146 w 1364"/>
              <a:gd name="T5" fmla="*/ 134 h 962"/>
              <a:gd name="T6" fmla="*/ 1113 w 1364"/>
              <a:gd name="T7" fmla="*/ 117 h 962"/>
              <a:gd name="T8" fmla="*/ 837 w 1364"/>
              <a:gd name="T9" fmla="*/ 117 h 962"/>
              <a:gd name="T10" fmla="*/ 795 w 1364"/>
              <a:gd name="T11" fmla="*/ 151 h 962"/>
              <a:gd name="T12" fmla="*/ 795 w 1364"/>
              <a:gd name="T13" fmla="*/ 753 h 962"/>
              <a:gd name="T14" fmla="*/ 837 w 1364"/>
              <a:gd name="T15" fmla="*/ 794 h 962"/>
              <a:gd name="T16" fmla="*/ 912 w 1364"/>
              <a:gd name="T17" fmla="*/ 794 h 962"/>
              <a:gd name="T18" fmla="*/ 1079 w 1364"/>
              <a:gd name="T19" fmla="*/ 961 h 962"/>
              <a:gd name="T20" fmla="*/ 1246 w 1364"/>
              <a:gd name="T21" fmla="*/ 794 h 962"/>
              <a:gd name="T22" fmla="*/ 1322 w 1364"/>
              <a:gd name="T23" fmla="*/ 794 h 962"/>
              <a:gd name="T24" fmla="*/ 1363 w 1364"/>
              <a:gd name="T25" fmla="*/ 753 h 962"/>
              <a:gd name="T26" fmla="*/ 1363 w 1364"/>
              <a:gd name="T27" fmla="*/ 468 h 962"/>
              <a:gd name="T28" fmla="*/ 1363 w 1364"/>
              <a:gd name="T29" fmla="*/ 460 h 962"/>
              <a:gd name="T30" fmla="*/ 962 w 1364"/>
              <a:gd name="T31" fmla="*/ 452 h 962"/>
              <a:gd name="T32" fmla="*/ 962 w 1364"/>
              <a:gd name="T33" fmla="*/ 226 h 962"/>
              <a:gd name="T34" fmla="*/ 1113 w 1364"/>
              <a:gd name="T35" fmla="*/ 226 h 962"/>
              <a:gd name="T36" fmla="*/ 1263 w 1364"/>
              <a:gd name="T37" fmla="*/ 452 h 962"/>
              <a:gd name="T38" fmla="*/ 962 w 1364"/>
              <a:gd name="T39" fmla="*/ 452 h 962"/>
              <a:gd name="T40" fmla="*/ 1079 w 1364"/>
              <a:gd name="T41" fmla="*/ 878 h 962"/>
              <a:gd name="T42" fmla="*/ 995 w 1364"/>
              <a:gd name="T43" fmla="*/ 794 h 962"/>
              <a:gd name="T44" fmla="*/ 1079 w 1364"/>
              <a:gd name="T45" fmla="*/ 711 h 962"/>
              <a:gd name="T46" fmla="*/ 1163 w 1364"/>
              <a:gd name="T47" fmla="*/ 794 h 962"/>
              <a:gd name="T48" fmla="*/ 1079 w 1364"/>
              <a:gd name="T49" fmla="*/ 878 h 962"/>
              <a:gd name="T50" fmla="*/ 686 w 1364"/>
              <a:gd name="T51" fmla="*/ 0 h 962"/>
              <a:gd name="T52" fmla="*/ 51 w 1364"/>
              <a:gd name="T53" fmla="*/ 0 h 962"/>
              <a:gd name="T54" fmla="*/ 0 w 1364"/>
              <a:gd name="T55" fmla="*/ 50 h 962"/>
              <a:gd name="T56" fmla="*/ 0 w 1364"/>
              <a:gd name="T57" fmla="*/ 744 h 962"/>
              <a:gd name="T58" fmla="*/ 51 w 1364"/>
              <a:gd name="T59" fmla="*/ 794 h 962"/>
              <a:gd name="T60" fmla="*/ 176 w 1364"/>
              <a:gd name="T61" fmla="*/ 794 h 962"/>
              <a:gd name="T62" fmla="*/ 343 w 1364"/>
              <a:gd name="T63" fmla="*/ 961 h 962"/>
              <a:gd name="T64" fmla="*/ 511 w 1364"/>
              <a:gd name="T65" fmla="*/ 794 h 962"/>
              <a:gd name="T66" fmla="*/ 686 w 1364"/>
              <a:gd name="T67" fmla="*/ 794 h 962"/>
              <a:gd name="T68" fmla="*/ 736 w 1364"/>
              <a:gd name="T69" fmla="*/ 744 h 962"/>
              <a:gd name="T70" fmla="*/ 736 w 1364"/>
              <a:gd name="T71" fmla="*/ 50 h 962"/>
              <a:gd name="T72" fmla="*/ 686 w 1364"/>
              <a:gd name="T73" fmla="*/ 0 h 962"/>
              <a:gd name="T74" fmla="*/ 343 w 1364"/>
              <a:gd name="T75" fmla="*/ 878 h 962"/>
              <a:gd name="T76" fmla="*/ 260 w 1364"/>
              <a:gd name="T77" fmla="*/ 794 h 962"/>
              <a:gd name="T78" fmla="*/ 343 w 1364"/>
              <a:gd name="T79" fmla="*/ 711 h 962"/>
              <a:gd name="T80" fmla="*/ 427 w 1364"/>
              <a:gd name="T81" fmla="*/ 794 h 962"/>
              <a:gd name="T82" fmla="*/ 343 w 1364"/>
              <a:gd name="T83" fmla="*/ 878 h 962"/>
              <a:gd name="T84" fmla="*/ 343 w 1364"/>
              <a:gd name="T85" fmla="*/ 878 h 962"/>
              <a:gd name="T86" fmla="*/ 343 w 1364"/>
              <a:gd name="T87" fmla="*/ 87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4" h="962">
                <a:moveTo>
                  <a:pt x="1363" y="460"/>
                </a:moveTo>
                <a:cubicBezTo>
                  <a:pt x="1363" y="460"/>
                  <a:pt x="1363" y="452"/>
                  <a:pt x="1355" y="443"/>
                </a:cubicBezTo>
                <a:cubicBezTo>
                  <a:pt x="1146" y="134"/>
                  <a:pt x="1146" y="134"/>
                  <a:pt x="1146" y="134"/>
                </a:cubicBezTo>
                <a:cubicBezTo>
                  <a:pt x="1138" y="117"/>
                  <a:pt x="1129" y="117"/>
                  <a:pt x="1113" y="117"/>
                </a:cubicBezTo>
                <a:cubicBezTo>
                  <a:pt x="837" y="117"/>
                  <a:pt x="837" y="117"/>
                  <a:pt x="837" y="117"/>
                </a:cubicBezTo>
                <a:cubicBezTo>
                  <a:pt x="812" y="117"/>
                  <a:pt x="795" y="134"/>
                  <a:pt x="795" y="151"/>
                </a:cubicBezTo>
                <a:cubicBezTo>
                  <a:pt x="795" y="753"/>
                  <a:pt x="795" y="753"/>
                  <a:pt x="795" y="753"/>
                </a:cubicBezTo>
                <a:cubicBezTo>
                  <a:pt x="795" y="778"/>
                  <a:pt x="812" y="794"/>
                  <a:pt x="837" y="794"/>
                </a:cubicBezTo>
                <a:cubicBezTo>
                  <a:pt x="912" y="794"/>
                  <a:pt x="912" y="794"/>
                  <a:pt x="912" y="794"/>
                </a:cubicBezTo>
                <a:cubicBezTo>
                  <a:pt x="912" y="886"/>
                  <a:pt x="987" y="961"/>
                  <a:pt x="1079" y="961"/>
                </a:cubicBezTo>
                <a:cubicBezTo>
                  <a:pt x="1171" y="961"/>
                  <a:pt x="1246" y="886"/>
                  <a:pt x="1246" y="794"/>
                </a:cubicBezTo>
                <a:cubicBezTo>
                  <a:pt x="1322" y="794"/>
                  <a:pt x="1322" y="794"/>
                  <a:pt x="1322" y="794"/>
                </a:cubicBezTo>
                <a:cubicBezTo>
                  <a:pt x="1347" y="794"/>
                  <a:pt x="1363" y="778"/>
                  <a:pt x="1363" y="753"/>
                </a:cubicBezTo>
                <a:cubicBezTo>
                  <a:pt x="1363" y="468"/>
                  <a:pt x="1363" y="468"/>
                  <a:pt x="1363" y="468"/>
                </a:cubicBezTo>
                <a:lnTo>
                  <a:pt x="1363" y="460"/>
                </a:lnTo>
                <a:close/>
                <a:moveTo>
                  <a:pt x="962" y="452"/>
                </a:moveTo>
                <a:cubicBezTo>
                  <a:pt x="962" y="226"/>
                  <a:pt x="962" y="226"/>
                  <a:pt x="962" y="226"/>
                </a:cubicBezTo>
                <a:cubicBezTo>
                  <a:pt x="1113" y="226"/>
                  <a:pt x="1113" y="226"/>
                  <a:pt x="1113" y="226"/>
                </a:cubicBezTo>
                <a:cubicBezTo>
                  <a:pt x="1263" y="452"/>
                  <a:pt x="1263" y="452"/>
                  <a:pt x="1263" y="452"/>
                </a:cubicBezTo>
                <a:lnTo>
                  <a:pt x="962" y="452"/>
                </a:lnTo>
                <a:close/>
                <a:moveTo>
                  <a:pt x="1079" y="878"/>
                </a:moveTo>
                <a:cubicBezTo>
                  <a:pt x="1029" y="878"/>
                  <a:pt x="995" y="836"/>
                  <a:pt x="995" y="794"/>
                </a:cubicBezTo>
                <a:cubicBezTo>
                  <a:pt x="995" y="744"/>
                  <a:pt x="1029" y="711"/>
                  <a:pt x="1079" y="711"/>
                </a:cubicBezTo>
                <a:cubicBezTo>
                  <a:pt x="1129" y="711"/>
                  <a:pt x="1163" y="744"/>
                  <a:pt x="1163" y="794"/>
                </a:cubicBezTo>
                <a:cubicBezTo>
                  <a:pt x="1163" y="836"/>
                  <a:pt x="1129" y="878"/>
                  <a:pt x="1079" y="878"/>
                </a:cubicBezTo>
                <a:close/>
                <a:moveTo>
                  <a:pt x="686" y="0"/>
                </a:moveTo>
                <a:cubicBezTo>
                  <a:pt x="51" y="0"/>
                  <a:pt x="51" y="0"/>
                  <a:pt x="51" y="0"/>
                </a:cubicBezTo>
                <a:cubicBezTo>
                  <a:pt x="26" y="0"/>
                  <a:pt x="0" y="25"/>
                  <a:pt x="0" y="50"/>
                </a:cubicBezTo>
                <a:cubicBezTo>
                  <a:pt x="0" y="744"/>
                  <a:pt x="0" y="744"/>
                  <a:pt x="0" y="744"/>
                </a:cubicBezTo>
                <a:cubicBezTo>
                  <a:pt x="0" y="769"/>
                  <a:pt x="26" y="794"/>
                  <a:pt x="51" y="794"/>
                </a:cubicBezTo>
                <a:cubicBezTo>
                  <a:pt x="176" y="794"/>
                  <a:pt x="176" y="794"/>
                  <a:pt x="176" y="794"/>
                </a:cubicBezTo>
                <a:cubicBezTo>
                  <a:pt x="176" y="886"/>
                  <a:pt x="251" y="961"/>
                  <a:pt x="343" y="961"/>
                </a:cubicBezTo>
                <a:cubicBezTo>
                  <a:pt x="435" y="961"/>
                  <a:pt x="511" y="886"/>
                  <a:pt x="511" y="794"/>
                </a:cubicBezTo>
                <a:cubicBezTo>
                  <a:pt x="686" y="794"/>
                  <a:pt x="686" y="794"/>
                  <a:pt x="686" y="794"/>
                </a:cubicBezTo>
                <a:cubicBezTo>
                  <a:pt x="720" y="794"/>
                  <a:pt x="736" y="769"/>
                  <a:pt x="736" y="744"/>
                </a:cubicBezTo>
                <a:cubicBezTo>
                  <a:pt x="736" y="50"/>
                  <a:pt x="736" y="50"/>
                  <a:pt x="736" y="50"/>
                </a:cubicBezTo>
                <a:cubicBezTo>
                  <a:pt x="736" y="25"/>
                  <a:pt x="720" y="0"/>
                  <a:pt x="686" y="0"/>
                </a:cubicBezTo>
                <a:close/>
                <a:moveTo>
                  <a:pt x="343" y="878"/>
                </a:moveTo>
                <a:cubicBezTo>
                  <a:pt x="293" y="878"/>
                  <a:pt x="260" y="836"/>
                  <a:pt x="260" y="794"/>
                </a:cubicBezTo>
                <a:cubicBezTo>
                  <a:pt x="260" y="744"/>
                  <a:pt x="293" y="711"/>
                  <a:pt x="343" y="711"/>
                </a:cubicBezTo>
                <a:cubicBezTo>
                  <a:pt x="394" y="711"/>
                  <a:pt x="427" y="744"/>
                  <a:pt x="427" y="794"/>
                </a:cubicBezTo>
                <a:cubicBezTo>
                  <a:pt x="427" y="836"/>
                  <a:pt x="394" y="878"/>
                  <a:pt x="343" y="878"/>
                </a:cubicBezTo>
                <a:close/>
                <a:moveTo>
                  <a:pt x="343" y="878"/>
                </a:moveTo>
                <a:lnTo>
                  <a:pt x="343" y="87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127" name="Group 4700"/>
          <p:cNvGrpSpPr>
            <a:grpSpLocks/>
          </p:cNvGrpSpPr>
          <p:nvPr/>
        </p:nvGrpSpPr>
        <p:grpSpPr bwMode="auto">
          <a:xfrm>
            <a:off x="12895412" y="10857937"/>
            <a:ext cx="810847" cy="811058"/>
            <a:chOff x="3062288" y="3998912"/>
            <a:chExt cx="412750" cy="412750"/>
          </a:xfrm>
          <a:solidFill>
            <a:schemeClr val="bg1"/>
          </a:solidFill>
        </p:grpSpPr>
        <p:sp>
          <p:nvSpPr>
            <p:cNvPr id="128"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9"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0"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1"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32" name="Freeform 290"/>
          <p:cNvSpPr>
            <a:spLocks noChangeArrowheads="1"/>
          </p:cNvSpPr>
          <p:nvPr/>
        </p:nvSpPr>
        <p:spPr bwMode="auto">
          <a:xfrm>
            <a:off x="8676495" y="10963350"/>
            <a:ext cx="766650" cy="59380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133" name="Freeform 417"/>
          <p:cNvSpPr>
            <a:spLocks noChangeArrowheads="1"/>
          </p:cNvSpPr>
          <p:nvPr/>
        </p:nvSpPr>
        <p:spPr bwMode="auto">
          <a:xfrm>
            <a:off x="14967542" y="10861823"/>
            <a:ext cx="695413" cy="695594"/>
          </a:xfrm>
          <a:custGeom>
            <a:avLst/>
            <a:gdLst>
              <a:gd name="T0" fmla="*/ 0 w 904"/>
              <a:gd name="T1" fmla="*/ 686 h 904"/>
              <a:gd name="T2" fmla="*/ 218 w 904"/>
              <a:gd name="T3" fmla="*/ 903 h 904"/>
              <a:gd name="T4" fmla="*/ 0 w 904"/>
              <a:gd name="T5" fmla="*/ 903 h 904"/>
              <a:gd name="T6" fmla="*/ 0 w 904"/>
              <a:gd name="T7" fmla="*/ 686 h 904"/>
              <a:gd name="T8" fmla="*/ 552 w 904"/>
              <a:gd name="T9" fmla="*/ 42 h 904"/>
              <a:gd name="T10" fmla="*/ 627 w 904"/>
              <a:gd name="T11" fmla="*/ 276 h 904"/>
              <a:gd name="T12" fmla="*/ 861 w 904"/>
              <a:gd name="T13" fmla="*/ 351 h 904"/>
              <a:gd name="T14" fmla="*/ 786 w 904"/>
              <a:gd name="T15" fmla="*/ 117 h 904"/>
              <a:gd name="T16" fmla="*/ 552 w 904"/>
              <a:gd name="T17" fmla="*/ 42 h 904"/>
              <a:gd name="T18" fmla="*/ 677 w 904"/>
              <a:gd name="T19" fmla="*/ 385 h 904"/>
              <a:gd name="T20" fmla="*/ 276 w 904"/>
              <a:gd name="T21" fmla="*/ 778 h 904"/>
              <a:gd name="T22" fmla="*/ 360 w 904"/>
              <a:gd name="T23" fmla="*/ 862 h 904"/>
              <a:gd name="T24" fmla="*/ 795 w 904"/>
              <a:gd name="T25" fmla="*/ 427 h 904"/>
              <a:gd name="T26" fmla="*/ 677 w 904"/>
              <a:gd name="T27" fmla="*/ 385 h 904"/>
              <a:gd name="T28" fmla="*/ 594 w 904"/>
              <a:gd name="T29" fmla="*/ 318 h 904"/>
              <a:gd name="T30" fmla="*/ 552 w 904"/>
              <a:gd name="T31" fmla="*/ 276 h 904"/>
              <a:gd name="T32" fmla="*/ 159 w 904"/>
              <a:gd name="T33" fmla="*/ 661 h 904"/>
              <a:gd name="T34" fmla="*/ 243 w 904"/>
              <a:gd name="T35" fmla="*/ 744 h 904"/>
              <a:gd name="T36" fmla="*/ 636 w 904"/>
              <a:gd name="T37" fmla="*/ 351 h 904"/>
              <a:gd name="T38" fmla="*/ 594 w 904"/>
              <a:gd name="T39" fmla="*/ 318 h 904"/>
              <a:gd name="T40" fmla="*/ 477 w 904"/>
              <a:gd name="T41" fmla="*/ 109 h 904"/>
              <a:gd name="T42" fmla="*/ 50 w 904"/>
              <a:gd name="T43" fmla="*/ 544 h 904"/>
              <a:gd name="T44" fmla="*/ 126 w 904"/>
              <a:gd name="T45" fmla="*/ 628 h 904"/>
              <a:gd name="T46" fmla="*/ 519 w 904"/>
              <a:gd name="T47" fmla="*/ 226 h 904"/>
              <a:gd name="T48" fmla="*/ 477 w 904"/>
              <a:gd name="T49" fmla="*/ 109 h 904"/>
              <a:gd name="T50" fmla="*/ 477 w 904"/>
              <a:gd name="T51" fmla="*/ 109 h 904"/>
              <a:gd name="T52" fmla="*/ 477 w 904"/>
              <a:gd name="T53" fmla="*/ 1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904">
                <a:moveTo>
                  <a:pt x="0" y="686"/>
                </a:moveTo>
                <a:cubicBezTo>
                  <a:pt x="218" y="903"/>
                  <a:pt x="218" y="903"/>
                  <a:pt x="218" y="903"/>
                </a:cubicBezTo>
                <a:cubicBezTo>
                  <a:pt x="0" y="903"/>
                  <a:pt x="0" y="903"/>
                  <a:pt x="0" y="903"/>
                </a:cubicBezTo>
                <a:lnTo>
                  <a:pt x="0" y="686"/>
                </a:lnTo>
                <a:close/>
                <a:moveTo>
                  <a:pt x="552" y="42"/>
                </a:moveTo>
                <a:cubicBezTo>
                  <a:pt x="510" y="84"/>
                  <a:pt x="544" y="193"/>
                  <a:pt x="627" y="276"/>
                </a:cubicBezTo>
                <a:cubicBezTo>
                  <a:pt x="719" y="360"/>
                  <a:pt x="820" y="393"/>
                  <a:pt x="861" y="351"/>
                </a:cubicBezTo>
                <a:cubicBezTo>
                  <a:pt x="903" y="310"/>
                  <a:pt x="870" y="209"/>
                  <a:pt x="786" y="117"/>
                </a:cubicBezTo>
                <a:cubicBezTo>
                  <a:pt x="703" y="34"/>
                  <a:pt x="594" y="0"/>
                  <a:pt x="552" y="42"/>
                </a:cubicBezTo>
                <a:close/>
                <a:moveTo>
                  <a:pt x="677" y="385"/>
                </a:moveTo>
                <a:cubicBezTo>
                  <a:pt x="276" y="778"/>
                  <a:pt x="276" y="778"/>
                  <a:pt x="276" y="778"/>
                </a:cubicBezTo>
                <a:cubicBezTo>
                  <a:pt x="360" y="862"/>
                  <a:pt x="360" y="862"/>
                  <a:pt x="360" y="862"/>
                </a:cubicBezTo>
                <a:cubicBezTo>
                  <a:pt x="795" y="427"/>
                  <a:pt x="795" y="427"/>
                  <a:pt x="795" y="427"/>
                </a:cubicBezTo>
                <a:cubicBezTo>
                  <a:pt x="753" y="418"/>
                  <a:pt x="719" y="410"/>
                  <a:pt x="677" y="385"/>
                </a:cubicBezTo>
                <a:close/>
                <a:moveTo>
                  <a:pt x="594" y="318"/>
                </a:moveTo>
                <a:cubicBezTo>
                  <a:pt x="577" y="301"/>
                  <a:pt x="569" y="285"/>
                  <a:pt x="552" y="276"/>
                </a:cubicBezTo>
                <a:cubicBezTo>
                  <a:pt x="159" y="661"/>
                  <a:pt x="159" y="661"/>
                  <a:pt x="159" y="661"/>
                </a:cubicBezTo>
                <a:cubicBezTo>
                  <a:pt x="243" y="744"/>
                  <a:pt x="243" y="744"/>
                  <a:pt x="243" y="744"/>
                </a:cubicBezTo>
                <a:cubicBezTo>
                  <a:pt x="636" y="351"/>
                  <a:pt x="636" y="351"/>
                  <a:pt x="636" y="351"/>
                </a:cubicBezTo>
                <a:cubicBezTo>
                  <a:pt x="619" y="343"/>
                  <a:pt x="602" y="327"/>
                  <a:pt x="594" y="318"/>
                </a:cubicBezTo>
                <a:close/>
                <a:moveTo>
                  <a:pt x="477" y="109"/>
                </a:moveTo>
                <a:cubicBezTo>
                  <a:pt x="50" y="544"/>
                  <a:pt x="50" y="544"/>
                  <a:pt x="50" y="544"/>
                </a:cubicBezTo>
                <a:cubicBezTo>
                  <a:pt x="126" y="628"/>
                  <a:pt x="126" y="628"/>
                  <a:pt x="126" y="628"/>
                </a:cubicBezTo>
                <a:cubicBezTo>
                  <a:pt x="519" y="226"/>
                  <a:pt x="519" y="226"/>
                  <a:pt x="519" y="226"/>
                </a:cubicBezTo>
                <a:cubicBezTo>
                  <a:pt x="502" y="184"/>
                  <a:pt x="485" y="151"/>
                  <a:pt x="477" y="109"/>
                </a:cubicBezTo>
                <a:close/>
                <a:moveTo>
                  <a:pt x="477" y="109"/>
                </a:moveTo>
                <a:lnTo>
                  <a:pt x="477" y="109"/>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134" name="Freeform 237"/>
          <p:cNvSpPr>
            <a:spLocks noChangeArrowheads="1"/>
          </p:cNvSpPr>
          <p:nvPr/>
        </p:nvSpPr>
        <p:spPr bwMode="auto">
          <a:xfrm>
            <a:off x="16970918" y="10935766"/>
            <a:ext cx="782666" cy="57496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135" name="Group 588"/>
          <p:cNvGrpSpPr>
            <a:grpSpLocks/>
          </p:cNvGrpSpPr>
          <p:nvPr/>
        </p:nvGrpSpPr>
        <p:grpSpPr bwMode="auto">
          <a:xfrm>
            <a:off x="4915328" y="5043999"/>
            <a:ext cx="1059148" cy="948538"/>
            <a:chOff x="2061431" y="5656262"/>
            <a:chExt cx="583344" cy="522287"/>
          </a:xfrm>
          <a:solidFill>
            <a:schemeClr val="accent1"/>
          </a:solidFill>
        </p:grpSpPr>
        <p:sp>
          <p:nvSpPr>
            <p:cNvPr id="136"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7"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8"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9"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0"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41" name="Freeform 545"/>
          <p:cNvSpPr>
            <a:spLocks noChangeArrowheads="1"/>
          </p:cNvSpPr>
          <p:nvPr/>
        </p:nvSpPr>
        <p:spPr bwMode="auto">
          <a:xfrm>
            <a:off x="11148483" y="5148701"/>
            <a:ext cx="1168250" cy="824418"/>
          </a:xfrm>
          <a:custGeom>
            <a:avLst/>
            <a:gdLst>
              <a:gd name="T0" fmla="*/ 1363 w 1364"/>
              <a:gd name="T1" fmla="*/ 460 h 962"/>
              <a:gd name="T2" fmla="*/ 1355 w 1364"/>
              <a:gd name="T3" fmla="*/ 443 h 962"/>
              <a:gd name="T4" fmla="*/ 1146 w 1364"/>
              <a:gd name="T5" fmla="*/ 134 h 962"/>
              <a:gd name="T6" fmla="*/ 1113 w 1364"/>
              <a:gd name="T7" fmla="*/ 117 h 962"/>
              <a:gd name="T8" fmla="*/ 837 w 1364"/>
              <a:gd name="T9" fmla="*/ 117 h 962"/>
              <a:gd name="T10" fmla="*/ 795 w 1364"/>
              <a:gd name="T11" fmla="*/ 151 h 962"/>
              <a:gd name="T12" fmla="*/ 795 w 1364"/>
              <a:gd name="T13" fmla="*/ 753 h 962"/>
              <a:gd name="T14" fmla="*/ 837 w 1364"/>
              <a:gd name="T15" fmla="*/ 794 h 962"/>
              <a:gd name="T16" fmla="*/ 912 w 1364"/>
              <a:gd name="T17" fmla="*/ 794 h 962"/>
              <a:gd name="T18" fmla="*/ 1079 w 1364"/>
              <a:gd name="T19" fmla="*/ 961 h 962"/>
              <a:gd name="T20" fmla="*/ 1246 w 1364"/>
              <a:gd name="T21" fmla="*/ 794 h 962"/>
              <a:gd name="T22" fmla="*/ 1322 w 1364"/>
              <a:gd name="T23" fmla="*/ 794 h 962"/>
              <a:gd name="T24" fmla="*/ 1363 w 1364"/>
              <a:gd name="T25" fmla="*/ 753 h 962"/>
              <a:gd name="T26" fmla="*/ 1363 w 1364"/>
              <a:gd name="T27" fmla="*/ 468 h 962"/>
              <a:gd name="T28" fmla="*/ 1363 w 1364"/>
              <a:gd name="T29" fmla="*/ 460 h 962"/>
              <a:gd name="T30" fmla="*/ 962 w 1364"/>
              <a:gd name="T31" fmla="*/ 452 h 962"/>
              <a:gd name="T32" fmla="*/ 962 w 1364"/>
              <a:gd name="T33" fmla="*/ 226 h 962"/>
              <a:gd name="T34" fmla="*/ 1113 w 1364"/>
              <a:gd name="T35" fmla="*/ 226 h 962"/>
              <a:gd name="T36" fmla="*/ 1263 w 1364"/>
              <a:gd name="T37" fmla="*/ 452 h 962"/>
              <a:gd name="T38" fmla="*/ 962 w 1364"/>
              <a:gd name="T39" fmla="*/ 452 h 962"/>
              <a:gd name="T40" fmla="*/ 1079 w 1364"/>
              <a:gd name="T41" fmla="*/ 878 h 962"/>
              <a:gd name="T42" fmla="*/ 995 w 1364"/>
              <a:gd name="T43" fmla="*/ 794 h 962"/>
              <a:gd name="T44" fmla="*/ 1079 w 1364"/>
              <a:gd name="T45" fmla="*/ 711 h 962"/>
              <a:gd name="T46" fmla="*/ 1163 w 1364"/>
              <a:gd name="T47" fmla="*/ 794 h 962"/>
              <a:gd name="T48" fmla="*/ 1079 w 1364"/>
              <a:gd name="T49" fmla="*/ 878 h 962"/>
              <a:gd name="T50" fmla="*/ 686 w 1364"/>
              <a:gd name="T51" fmla="*/ 0 h 962"/>
              <a:gd name="T52" fmla="*/ 51 w 1364"/>
              <a:gd name="T53" fmla="*/ 0 h 962"/>
              <a:gd name="T54" fmla="*/ 0 w 1364"/>
              <a:gd name="T55" fmla="*/ 50 h 962"/>
              <a:gd name="T56" fmla="*/ 0 w 1364"/>
              <a:gd name="T57" fmla="*/ 744 h 962"/>
              <a:gd name="T58" fmla="*/ 51 w 1364"/>
              <a:gd name="T59" fmla="*/ 794 h 962"/>
              <a:gd name="T60" fmla="*/ 176 w 1364"/>
              <a:gd name="T61" fmla="*/ 794 h 962"/>
              <a:gd name="T62" fmla="*/ 343 w 1364"/>
              <a:gd name="T63" fmla="*/ 961 h 962"/>
              <a:gd name="T64" fmla="*/ 511 w 1364"/>
              <a:gd name="T65" fmla="*/ 794 h 962"/>
              <a:gd name="T66" fmla="*/ 686 w 1364"/>
              <a:gd name="T67" fmla="*/ 794 h 962"/>
              <a:gd name="T68" fmla="*/ 736 w 1364"/>
              <a:gd name="T69" fmla="*/ 744 h 962"/>
              <a:gd name="T70" fmla="*/ 736 w 1364"/>
              <a:gd name="T71" fmla="*/ 50 h 962"/>
              <a:gd name="T72" fmla="*/ 686 w 1364"/>
              <a:gd name="T73" fmla="*/ 0 h 962"/>
              <a:gd name="T74" fmla="*/ 343 w 1364"/>
              <a:gd name="T75" fmla="*/ 878 h 962"/>
              <a:gd name="T76" fmla="*/ 260 w 1364"/>
              <a:gd name="T77" fmla="*/ 794 h 962"/>
              <a:gd name="T78" fmla="*/ 343 w 1364"/>
              <a:gd name="T79" fmla="*/ 711 h 962"/>
              <a:gd name="T80" fmla="*/ 427 w 1364"/>
              <a:gd name="T81" fmla="*/ 794 h 962"/>
              <a:gd name="T82" fmla="*/ 343 w 1364"/>
              <a:gd name="T83" fmla="*/ 878 h 962"/>
              <a:gd name="T84" fmla="*/ 343 w 1364"/>
              <a:gd name="T85" fmla="*/ 878 h 962"/>
              <a:gd name="T86" fmla="*/ 343 w 1364"/>
              <a:gd name="T87" fmla="*/ 87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4" h="962">
                <a:moveTo>
                  <a:pt x="1363" y="460"/>
                </a:moveTo>
                <a:cubicBezTo>
                  <a:pt x="1363" y="460"/>
                  <a:pt x="1363" y="452"/>
                  <a:pt x="1355" y="443"/>
                </a:cubicBezTo>
                <a:cubicBezTo>
                  <a:pt x="1146" y="134"/>
                  <a:pt x="1146" y="134"/>
                  <a:pt x="1146" y="134"/>
                </a:cubicBezTo>
                <a:cubicBezTo>
                  <a:pt x="1138" y="117"/>
                  <a:pt x="1129" y="117"/>
                  <a:pt x="1113" y="117"/>
                </a:cubicBezTo>
                <a:cubicBezTo>
                  <a:pt x="837" y="117"/>
                  <a:pt x="837" y="117"/>
                  <a:pt x="837" y="117"/>
                </a:cubicBezTo>
                <a:cubicBezTo>
                  <a:pt x="812" y="117"/>
                  <a:pt x="795" y="134"/>
                  <a:pt x="795" y="151"/>
                </a:cubicBezTo>
                <a:cubicBezTo>
                  <a:pt x="795" y="753"/>
                  <a:pt x="795" y="753"/>
                  <a:pt x="795" y="753"/>
                </a:cubicBezTo>
                <a:cubicBezTo>
                  <a:pt x="795" y="778"/>
                  <a:pt x="812" y="794"/>
                  <a:pt x="837" y="794"/>
                </a:cubicBezTo>
                <a:cubicBezTo>
                  <a:pt x="912" y="794"/>
                  <a:pt x="912" y="794"/>
                  <a:pt x="912" y="794"/>
                </a:cubicBezTo>
                <a:cubicBezTo>
                  <a:pt x="912" y="886"/>
                  <a:pt x="987" y="961"/>
                  <a:pt x="1079" y="961"/>
                </a:cubicBezTo>
                <a:cubicBezTo>
                  <a:pt x="1171" y="961"/>
                  <a:pt x="1246" y="886"/>
                  <a:pt x="1246" y="794"/>
                </a:cubicBezTo>
                <a:cubicBezTo>
                  <a:pt x="1322" y="794"/>
                  <a:pt x="1322" y="794"/>
                  <a:pt x="1322" y="794"/>
                </a:cubicBezTo>
                <a:cubicBezTo>
                  <a:pt x="1347" y="794"/>
                  <a:pt x="1363" y="778"/>
                  <a:pt x="1363" y="753"/>
                </a:cubicBezTo>
                <a:cubicBezTo>
                  <a:pt x="1363" y="468"/>
                  <a:pt x="1363" y="468"/>
                  <a:pt x="1363" y="468"/>
                </a:cubicBezTo>
                <a:lnTo>
                  <a:pt x="1363" y="460"/>
                </a:lnTo>
                <a:close/>
                <a:moveTo>
                  <a:pt x="962" y="452"/>
                </a:moveTo>
                <a:cubicBezTo>
                  <a:pt x="962" y="226"/>
                  <a:pt x="962" y="226"/>
                  <a:pt x="962" y="226"/>
                </a:cubicBezTo>
                <a:cubicBezTo>
                  <a:pt x="1113" y="226"/>
                  <a:pt x="1113" y="226"/>
                  <a:pt x="1113" y="226"/>
                </a:cubicBezTo>
                <a:cubicBezTo>
                  <a:pt x="1263" y="452"/>
                  <a:pt x="1263" y="452"/>
                  <a:pt x="1263" y="452"/>
                </a:cubicBezTo>
                <a:lnTo>
                  <a:pt x="962" y="452"/>
                </a:lnTo>
                <a:close/>
                <a:moveTo>
                  <a:pt x="1079" y="878"/>
                </a:moveTo>
                <a:cubicBezTo>
                  <a:pt x="1029" y="878"/>
                  <a:pt x="995" y="836"/>
                  <a:pt x="995" y="794"/>
                </a:cubicBezTo>
                <a:cubicBezTo>
                  <a:pt x="995" y="744"/>
                  <a:pt x="1029" y="711"/>
                  <a:pt x="1079" y="711"/>
                </a:cubicBezTo>
                <a:cubicBezTo>
                  <a:pt x="1129" y="711"/>
                  <a:pt x="1163" y="744"/>
                  <a:pt x="1163" y="794"/>
                </a:cubicBezTo>
                <a:cubicBezTo>
                  <a:pt x="1163" y="836"/>
                  <a:pt x="1129" y="878"/>
                  <a:pt x="1079" y="878"/>
                </a:cubicBezTo>
                <a:close/>
                <a:moveTo>
                  <a:pt x="686" y="0"/>
                </a:moveTo>
                <a:cubicBezTo>
                  <a:pt x="51" y="0"/>
                  <a:pt x="51" y="0"/>
                  <a:pt x="51" y="0"/>
                </a:cubicBezTo>
                <a:cubicBezTo>
                  <a:pt x="26" y="0"/>
                  <a:pt x="0" y="25"/>
                  <a:pt x="0" y="50"/>
                </a:cubicBezTo>
                <a:cubicBezTo>
                  <a:pt x="0" y="744"/>
                  <a:pt x="0" y="744"/>
                  <a:pt x="0" y="744"/>
                </a:cubicBezTo>
                <a:cubicBezTo>
                  <a:pt x="0" y="769"/>
                  <a:pt x="26" y="794"/>
                  <a:pt x="51" y="794"/>
                </a:cubicBezTo>
                <a:cubicBezTo>
                  <a:pt x="176" y="794"/>
                  <a:pt x="176" y="794"/>
                  <a:pt x="176" y="794"/>
                </a:cubicBezTo>
                <a:cubicBezTo>
                  <a:pt x="176" y="886"/>
                  <a:pt x="251" y="961"/>
                  <a:pt x="343" y="961"/>
                </a:cubicBezTo>
                <a:cubicBezTo>
                  <a:pt x="435" y="961"/>
                  <a:pt x="511" y="886"/>
                  <a:pt x="511" y="794"/>
                </a:cubicBezTo>
                <a:cubicBezTo>
                  <a:pt x="686" y="794"/>
                  <a:pt x="686" y="794"/>
                  <a:pt x="686" y="794"/>
                </a:cubicBezTo>
                <a:cubicBezTo>
                  <a:pt x="720" y="794"/>
                  <a:pt x="736" y="769"/>
                  <a:pt x="736" y="744"/>
                </a:cubicBezTo>
                <a:cubicBezTo>
                  <a:pt x="736" y="50"/>
                  <a:pt x="736" y="50"/>
                  <a:pt x="736" y="50"/>
                </a:cubicBezTo>
                <a:cubicBezTo>
                  <a:pt x="736" y="25"/>
                  <a:pt x="720" y="0"/>
                  <a:pt x="686" y="0"/>
                </a:cubicBezTo>
                <a:close/>
                <a:moveTo>
                  <a:pt x="343" y="878"/>
                </a:moveTo>
                <a:cubicBezTo>
                  <a:pt x="293" y="878"/>
                  <a:pt x="260" y="836"/>
                  <a:pt x="260" y="794"/>
                </a:cubicBezTo>
                <a:cubicBezTo>
                  <a:pt x="260" y="744"/>
                  <a:pt x="293" y="711"/>
                  <a:pt x="343" y="711"/>
                </a:cubicBezTo>
                <a:cubicBezTo>
                  <a:pt x="394" y="711"/>
                  <a:pt x="427" y="744"/>
                  <a:pt x="427" y="794"/>
                </a:cubicBezTo>
                <a:cubicBezTo>
                  <a:pt x="427" y="836"/>
                  <a:pt x="394" y="878"/>
                  <a:pt x="343" y="878"/>
                </a:cubicBezTo>
                <a:close/>
                <a:moveTo>
                  <a:pt x="343" y="878"/>
                </a:moveTo>
                <a:lnTo>
                  <a:pt x="343" y="878"/>
                </a:lnTo>
                <a:close/>
              </a:path>
            </a:pathLst>
          </a:custGeom>
          <a:solidFill>
            <a:schemeClr val="accent3"/>
          </a:solidFill>
          <a:ln>
            <a:noFill/>
          </a:ln>
          <a:effectLst/>
          <a:extLst/>
        </p:spPr>
        <p:txBody>
          <a:bodyPr wrap="none" lIns="243785" tIns="121892" rIns="243785" bIns="121892" anchor="ctr"/>
          <a:lstStyle/>
          <a:p>
            <a:pPr>
              <a:defRPr/>
            </a:pPr>
            <a:endParaRPr lang="en-US" dirty="0">
              <a:ea typeface="SimSun" charset="0"/>
            </a:endParaRPr>
          </a:p>
        </p:txBody>
      </p:sp>
      <p:grpSp>
        <p:nvGrpSpPr>
          <p:cNvPr id="142" name="Group 4700"/>
          <p:cNvGrpSpPr>
            <a:grpSpLocks/>
          </p:cNvGrpSpPr>
          <p:nvPr/>
        </p:nvGrpSpPr>
        <p:grpSpPr bwMode="auto">
          <a:xfrm>
            <a:off x="13936853" y="7960553"/>
            <a:ext cx="1266304" cy="1266634"/>
            <a:chOff x="3062288" y="3998912"/>
            <a:chExt cx="412750" cy="412750"/>
          </a:xfrm>
          <a:solidFill>
            <a:schemeClr val="accent4"/>
          </a:solidFill>
        </p:grpSpPr>
        <p:sp>
          <p:nvSpPr>
            <p:cNvPr id="143"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4"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5"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6"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47" name="Freeform 290"/>
          <p:cNvSpPr>
            <a:spLocks noChangeArrowheads="1"/>
          </p:cNvSpPr>
          <p:nvPr/>
        </p:nvSpPr>
        <p:spPr bwMode="auto">
          <a:xfrm>
            <a:off x="7657737" y="6789547"/>
            <a:ext cx="1197282" cy="927342"/>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2"/>
          </a:solidFill>
          <a:ln>
            <a:noFill/>
          </a:ln>
          <a:effectLst/>
          <a:extLst/>
        </p:spPr>
        <p:txBody>
          <a:bodyPr wrap="none" lIns="243785" tIns="121892" rIns="243785" bIns="121892" anchor="ctr"/>
          <a:lstStyle/>
          <a:p>
            <a:pPr>
              <a:defRPr/>
            </a:pPr>
            <a:endParaRPr lang="en-US" dirty="0">
              <a:ea typeface="SimSun" charset="0"/>
            </a:endParaRPr>
          </a:p>
        </p:txBody>
      </p:sp>
      <p:sp>
        <p:nvSpPr>
          <p:cNvPr id="148" name="Freeform 417"/>
          <p:cNvSpPr>
            <a:spLocks noChangeArrowheads="1"/>
          </p:cNvSpPr>
          <p:nvPr/>
        </p:nvSpPr>
        <p:spPr bwMode="auto">
          <a:xfrm>
            <a:off x="16178191" y="3084203"/>
            <a:ext cx="1086031" cy="1086314"/>
          </a:xfrm>
          <a:custGeom>
            <a:avLst/>
            <a:gdLst>
              <a:gd name="T0" fmla="*/ 0 w 904"/>
              <a:gd name="T1" fmla="*/ 686 h 904"/>
              <a:gd name="T2" fmla="*/ 218 w 904"/>
              <a:gd name="T3" fmla="*/ 903 h 904"/>
              <a:gd name="T4" fmla="*/ 0 w 904"/>
              <a:gd name="T5" fmla="*/ 903 h 904"/>
              <a:gd name="T6" fmla="*/ 0 w 904"/>
              <a:gd name="T7" fmla="*/ 686 h 904"/>
              <a:gd name="T8" fmla="*/ 552 w 904"/>
              <a:gd name="T9" fmla="*/ 42 h 904"/>
              <a:gd name="T10" fmla="*/ 627 w 904"/>
              <a:gd name="T11" fmla="*/ 276 h 904"/>
              <a:gd name="T12" fmla="*/ 861 w 904"/>
              <a:gd name="T13" fmla="*/ 351 h 904"/>
              <a:gd name="T14" fmla="*/ 786 w 904"/>
              <a:gd name="T15" fmla="*/ 117 h 904"/>
              <a:gd name="T16" fmla="*/ 552 w 904"/>
              <a:gd name="T17" fmla="*/ 42 h 904"/>
              <a:gd name="T18" fmla="*/ 677 w 904"/>
              <a:gd name="T19" fmla="*/ 385 h 904"/>
              <a:gd name="T20" fmla="*/ 276 w 904"/>
              <a:gd name="T21" fmla="*/ 778 h 904"/>
              <a:gd name="T22" fmla="*/ 360 w 904"/>
              <a:gd name="T23" fmla="*/ 862 h 904"/>
              <a:gd name="T24" fmla="*/ 795 w 904"/>
              <a:gd name="T25" fmla="*/ 427 h 904"/>
              <a:gd name="T26" fmla="*/ 677 w 904"/>
              <a:gd name="T27" fmla="*/ 385 h 904"/>
              <a:gd name="T28" fmla="*/ 594 w 904"/>
              <a:gd name="T29" fmla="*/ 318 h 904"/>
              <a:gd name="T30" fmla="*/ 552 w 904"/>
              <a:gd name="T31" fmla="*/ 276 h 904"/>
              <a:gd name="T32" fmla="*/ 159 w 904"/>
              <a:gd name="T33" fmla="*/ 661 h 904"/>
              <a:gd name="T34" fmla="*/ 243 w 904"/>
              <a:gd name="T35" fmla="*/ 744 h 904"/>
              <a:gd name="T36" fmla="*/ 636 w 904"/>
              <a:gd name="T37" fmla="*/ 351 h 904"/>
              <a:gd name="T38" fmla="*/ 594 w 904"/>
              <a:gd name="T39" fmla="*/ 318 h 904"/>
              <a:gd name="T40" fmla="*/ 477 w 904"/>
              <a:gd name="T41" fmla="*/ 109 h 904"/>
              <a:gd name="T42" fmla="*/ 50 w 904"/>
              <a:gd name="T43" fmla="*/ 544 h 904"/>
              <a:gd name="T44" fmla="*/ 126 w 904"/>
              <a:gd name="T45" fmla="*/ 628 h 904"/>
              <a:gd name="T46" fmla="*/ 519 w 904"/>
              <a:gd name="T47" fmla="*/ 226 h 904"/>
              <a:gd name="T48" fmla="*/ 477 w 904"/>
              <a:gd name="T49" fmla="*/ 109 h 904"/>
              <a:gd name="T50" fmla="*/ 477 w 904"/>
              <a:gd name="T51" fmla="*/ 109 h 904"/>
              <a:gd name="T52" fmla="*/ 477 w 904"/>
              <a:gd name="T53" fmla="*/ 1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904">
                <a:moveTo>
                  <a:pt x="0" y="686"/>
                </a:moveTo>
                <a:cubicBezTo>
                  <a:pt x="218" y="903"/>
                  <a:pt x="218" y="903"/>
                  <a:pt x="218" y="903"/>
                </a:cubicBezTo>
                <a:cubicBezTo>
                  <a:pt x="0" y="903"/>
                  <a:pt x="0" y="903"/>
                  <a:pt x="0" y="903"/>
                </a:cubicBezTo>
                <a:lnTo>
                  <a:pt x="0" y="686"/>
                </a:lnTo>
                <a:close/>
                <a:moveTo>
                  <a:pt x="552" y="42"/>
                </a:moveTo>
                <a:cubicBezTo>
                  <a:pt x="510" y="84"/>
                  <a:pt x="544" y="193"/>
                  <a:pt x="627" y="276"/>
                </a:cubicBezTo>
                <a:cubicBezTo>
                  <a:pt x="719" y="360"/>
                  <a:pt x="820" y="393"/>
                  <a:pt x="861" y="351"/>
                </a:cubicBezTo>
                <a:cubicBezTo>
                  <a:pt x="903" y="310"/>
                  <a:pt x="870" y="209"/>
                  <a:pt x="786" y="117"/>
                </a:cubicBezTo>
                <a:cubicBezTo>
                  <a:pt x="703" y="34"/>
                  <a:pt x="594" y="0"/>
                  <a:pt x="552" y="42"/>
                </a:cubicBezTo>
                <a:close/>
                <a:moveTo>
                  <a:pt x="677" y="385"/>
                </a:moveTo>
                <a:cubicBezTo>
                  <a:pt x="276" y="778"/>
                  <a:pt x="276" y="778"/>
                  <a:pt x="276" y="778"/>
                </a:cubicBezTo>
                <a:cubicBezTo>
                  <a:pt x="360" y="862"/>
                  <a:pt x="360" y="862"/>
                  <a:pt x="360" y="862"/>
                </a:cubicBezTo>
                <a:cubicBezTo>
                  <a:pt x="795" y="427"/>
                  <a:pt x="795" y="427"/>
                  <a:pt x="795" y="427"/>
                </a:cubicBezTo>
                <a:cubicBezTo>
                  <a:pt x="753" y="418"/>
                  <a:pt x="719" y="410"/>
                  <a:pt x="677" y="385"/>
                </a:cubicBezTo>
                <a:close/>
                <a:moveTo>
                  <a:pt x="594" y="318"/>
                </a:moveTo>
                <a:cubicBezTo>
                  <a:pt x="577" y="301"/>
                  <a:pt x="569" y="285"/>
                  <a:pt x="552" y="276"/>
                </a:cubicBezTo>
                <a:cubicBezTo>
                  <a:pt x="159" y="661"/>
                  <a:pt x="159" y="661"/>
                  <a:pt x="159" y="661"/>
                </a:cubicBezTo>
                <a:cubicBezTo>
                  <a:pt x="243" y="744"/>
                  <a:pt x="243" y="744"/>
                  <a:pt x="243" y="744"/>
                </a:cubicBezTo>
                <a:cubicBezTo>
                  <a:pt x="636" y="351"/>
                  <a:pt x="636" y="351"/>
                  <a:pt x="636" y="351"/>
                </a:cubicBezTo>
                <a:cubicBezTo>
                  <a:pt x="619" y="343"/>
                  <a:pt x="602" y="327"/>
                  <a:pt x="594" y="318"/>
                </a:cubicBezTo>
                <a:close/>
                <a:moveTo>
                  <a:pt x="477" y="109"/>
                </a:moveTo>
                <a:cubicBezTo>
                  <a:pt x="50" y="544"/>
                  <a:pt x="50" y="544"/>
                  <a:pt x="50" y="544"/>
                </a:cubicBezTo>
                <a:cubicBezTo>
                  <a:pt x="126" y="628"/>
                  <a:pt x="126" y="628"/>
                  <a:pt x="126" y="628"/>
                </a:cubicBezTo>
                <a:cubicBezTo>
                  <a:pt x="519" y="226"/>
                  <a:pt x="519" y="226"/>
                  <a:pt x="519" y="226"/>
                </a:cubicBezTo>
                <a:cubicBezTo>
                  <a:pt x="502" y="184"/>
                  <a:pt x="485" y="151"/>
                  <a:pt x="477" y="109"/>
                </a:cubicBezTo>
                <a:close/>
                <a:moveTo>
                  <a:pt x="477" y="109"/>
                </a:moveTo>
                <a:lnTo>
                  <a:pt x="477" y="109"/>
                </a:lnTo>
                <a:close/>
              </a:path>
            </a:pathLst>
          </a:custGeom>
          <a:solidFill>
            <a:schemeClr val="accent5"/>
          </a:solidFill>
          <a:ln>
            <a:noFill/>
          </a:ln>
          <a:effectLst/>
          <a:extLst/>
        </p:spPr>
        <p:txBody>
          <a:bodyPr wrap="none" lIns="243785" tIns="121892" rIns="243785" bIns="121892" anchor="ctr"/>
          <a:lstStyle/>
          <a:p>
            <a:pPr>
              <a:defRPr/>
            </a:pPr>
            <a:endParaRPr lang="en-US" dirty="0">
              <a:ea typeface="SimSun" charset="0"/>
            </a:endParaRPr>
          </a:p>
        </p:txBody>
      </p:sp>
      <p:sp>
        <p:nvSpPr>
          <p:cNvPr id="149" name="Freeform 237"/>
          <p:cNvSpPr>
            <a:spLocks noChangeArrowheads="1"/>
          </p:cNvSpPr>
          <p:nvPr/>
        </p:nvSpPr>
        <p:spPr bwMode="auto">
          <a:xfrm>
            <a:off x="17356060" y="6490179"/>
            <a:ext cx="1222292" cy="89791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lumMod val="75000"/>
            </a:schemeClr>
          </a:solidFill>
          <a:ln>
            <a:noFill/>
          </a:ln>
          <a:effectLst/>
          <a:extLst/>
        </p:spPr>
        <p:txBody>
          <a:bodyPr wrap="none" lIns="243785" tIns="121892" rIns="243785" bIns="121892" anchor="ctr"/>
          <a:lstStyle/>
          <a:p>
            <a:pPr>
              <a:defRPr/>
            </a:pPr>
            <a:endParaRPr lang="en-US" dirty="0">
              <a:ea typeface="SimSun" charset="0"/>
            </a:endParaRPr>
          </a:p>
        </p:txBody>
      </p:sp>
      <p:sp>
        <p:nvSpPr>
          <p:cNvPr id="150" name="Content Placeholder 2"/>
          <p:cNvSpPr txBox="1">
            <a:spLocks/>
          </p:cNvSpPr>
          <p:nvPr/>
        </p:nvSpPr>
        <p:spPr bwMode="auto">
          <a:xfrm>
            <a:off x="4141335" y="6731938"/>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Support</a:t>
            </a:r>
          </a:p>
        </p:txBody>
      </p:sp>
      <p:sp>
        <p:nvSpPr>
          <p:cNvPr id="151" name="Content Placeholder 2"/>
          <p:cNvSpPr txBox="1">
            <a:spLocks/>
          </p:cNvSpPr>
          <p:nvPr/>
        </p:nvSpPr>
        <p:spPr bwMode="auto">
          <a:xfrm>
            <a:off x="6959400" y="8362788"/>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Decision</a:t>
            </a:r>
          </a:p>
        </p:txBody>
      </p:sp>
      <p:sp>
        <p:nvSpPr>
          <p:cNvPr id="152" name="Content Placeholder 2"/>
          <p:cNvSpPr txBox="1">
            <a:spLocks/>
          </p:cNvSpPr>
          <p:nvPr/>
        </p:nvSpPr>
        <p:spPr bwMode="auto">
          <a:xfrm>
            <a:off x="10403703" y="3594900"/>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Delivery</a:t>
            </a:r>
          </a:p>
        </p:txBody>
      </p:sp>
      <p:sp>
        <p:nvSpPr>
          <p:cNvPr id="153" name="Content Placeholder 2"/>
          <p:cNvSpPr txBox="1">
            <a:spLocks/>
          </p:cNvSpPr>
          <p:nvPr/>
        </p:nvSpPr>
        <p:spPr bwMode="auto">
          <a:xfrm>
            <a:off x="17725643" y="3184728"/>
            <a:ext cx="1891951"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Edition</a:t>
            </a:r>
          </a:p>
        </p:txBody>
      </p:sp>
      <p:sp>
        <p:nvSpPr>
          <p:cNvPr id="154" name="Content Placeholder 2"/>
          <p:cNvSpPr txBox="1">
            <a:spLocks/>
          </p:cNvSpPr>
          <p:nvPr/>
        </p:nvSpPr>
        <p:spPr bwMode="auto">
          <a:xfrm>
            <a:off x="16715923" y="8099282"/>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Contact</a:t>
            </a:r>
          </a:p>
        </p:txBody>
      </p:sp>
      <p:sp>
        <p:nvSpPr>
          <p:cNvPr id="155" name="Content Placeholder 2"/>
          <p:cNvSpPr txBox="1">
            <a:spLocks/>
          </p:cNvSpPr>
          <p:nvPr/>
        </p:nvSpPr>
        <p:spPr bwMode="auto">
          <a:xfrm>
            <a:off x="1875474" y="12004218"/>
            <a:ext cx="20473417" cy="157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43" tIns="91422" rIns="182843" bIns="9142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just"/>
            <a:r>
              <a:rPr lang="en-US" sz="2600" dirty="0">
                <a:solidFill>
                  <a:schemeClr val="bg1"/>
                </a:solidFill>
                <a:latin typeface="Lato Light"/>
                <a:cs typeface="Lato Light"/>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Lorem ipsum dolor sit amet, consectetur adipiscing elit curabitur elementum posuere pretium. Quisque nibh dolor, dignissim ac  </a:t>
            </a:r>
            <a:endParaRPr lang="en-US" sz="2400" dirty="0">
              <a:solidFill>
                <a:schemeClr val="bg1"/>
              </a:solidFill>
              <a:latin typeface="Source Sans Pro ExtraLight"/>
              <a:cs typeface="Source Sans Pro ExtraLight"/>
            </a:endParaRPr>
          </a:p>
        </p:txBody>
      </p:sp>
      <p:grpSp>
        <p:nvGrpSpPr>
          <p:cNvPr id="72" name="Group 71"/>
          <p:cNvGrpSpPr/>
          <p:nvPr/>
        </p:nvGrpSpPr>
        <p:grpSpPr>
          <a:xfrm>
            <a:off x="6008975" y="483017"/>
            <a:ext cx="12359700" cy="2079087"/>
            <a:chOff x="5988388" y="483017"/>
            <a:chExt cx="12359700" cy="2079087"/>
          </a:xfrm>
        </p:grpSpPr>
        <p:sp>
          <p:nvSpPr>
            <p:cNvPr id="77" name="TextBox 7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Our Services</a:t>
              </a:r>
            </a:p>
          </p:txBody>
        </p:sp>
        <p:sp>
          <p:nvSpPr>
            <p:cNvPr id="78" name="Rectangle 7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74443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35"/>
                                        </p:tgtEl>
                                        <p:attrNameLst>
                                          <p:attrName>style.visibility</p:attrName>
                                        </p:attrNameLst>
                                      </p:cBhvr>
                                      <p:to>
                                        <p:strVal val="visible"/>
                                      </p:to>
                                    </p:set>
                                    <p:anim calcmode="lin" valueType="num">
                                      <p:cBhvr>
                                        <p:cTn id="13" dur="500" fill="hold"/>
                                        <p:tgtEl>
                                          <p:spTgt spid="135"/>
                                        </p:tgtEl>
                                        <p:attrNameLst>
                                          <p:attrName>ppt_w</p:attrName>
                                        </p:attrNameLst>
                                      </p:cBhvr>
                                      <p:tavLst>
                                        <p:tav tm="0">
                                          <p:val>
                                            <p:fltVal val="0"/>
                                          </p:val>
                                        </p:tav>
                                        <p:tav tm="100000">
                                          <p:val>
                                            <p:strVal val="#ppt_w"/>
                                          </p:val>
                                        </p:tav>
                                      </p:tavLst>
                                    </p:anim>
                                    <p:anim calcmode="lin" valueType="num">
                                      <p:cBhvr>
                                        <p:cTn id="14" dur="500" fill="hold"/>
                                        <p:tgtEl>
                                          <p:spTgt spid="135"/>
                                        </p:tgtEl>
                                        <p:attrNameLst>
                                          <p:attrName>ppt_h</p:attrName>
                                        </p:attrNameLst>
                                      </p:cBhvr>
                                      <p:tavLst>
                                        <p:tav tm="0">
                                          <p:val>
                                            <p:fltVal val="0"/>
                                          </p:val>
                                        </p:tav>
                                        <p:tav tm="100000">
                                          <p:val>
                                            <p:strVal val="#ppt_h"/>
                                          </p:val>
                                        </p:tav>
                                      </p:tavLst>
                                    </p:anim>
                                    <p:animEffect transition="in" filter="fade">
                                      <p:cBhvr>
                                        <p:cTn id="15" dur="500"/>
                                        <p:tgtEl>
                                          <p:spTgt spid="13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 calcmode="lin" valueType="num">
                                      <p:cBhvr>
                                        <p:cTn id="23" dur="500" fill="hold"/>
                                        <p:tgtEl>
                                          <p:spTgt spid="150"/>
                                        </p:tgtEl>
                                        <p:attrNameLst>
                                          <p:attrName>ppt_w</p:attrName>
                                        </p:attrNameLst>
                                      </p:cBhvr>
                                      <p:tavLst>
                                        <p:tav tm="0">
                                          <p:val>
                                            <p:fltVal val="0"/>
                                          </p:val>
                                        </p:tav>
                                        <p:tav tm="100000">
                                          <p:val>
                                            <p:strVal val="#ppt_w"/>
                                          </p:val>
                                        </p:tav>
                                      </p:tavLst>
                                    </p:anim>
                                    <p:anim calcmode="lin" valueType="num">
                                      <p:cBhvr>
                                        <p:cTn id="24" dur="500" fill="hold"/>
                                        <p:tgtEl>
                                          <p:spTgt spid="150"/>
                                        </p:tgtEl>
                                        <p:attrNameLst>
                                          <p:attrName>ppt_h</p:attrName>
                                        </p:attrNameLst>
                                      </p:cBhvr>
                                      <p:tavLst>
                                        <p:tav tm="0">
                                          <p:val>
                                            <p:fltVal val="0"/>
                                          </p:val>
                                        </p:tav>
                                        <p:tav tm="100000">
                                          <p:val>
                                            <p:strVal val="#ppt_h"/>
                                          </p:val>
                                        </p:tav>
                                      </p:tavLst>
                                    </p:anim>
                                    <p:animEffect transition="in" filter="fade">
                                      <p:cBhvr>
                                        <p:cTn id="25" dur="500"/>
                                        <p:tgtEl>
                                          <p:spTgt spid="15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47"/>
                                        </p:tgtEl>
                                        <p:attrNameLst>
                                          <p:attrName>style.visibility</p:attrName>
                                        </p:attrNameLst>
                                      </p:cBhvr>
                                      <p:to>
                                        <p:strVal val="visible"/>
                                      </p:to>
                                    </p:set>
                                    <p:anim calcmode="lin" valueType="num">
                                      <p:cBhvr>
                                        <p:cTn id="33" dur="500" fill="hold"/>
                                        <p:tgtEl>
                                          <p:spTgt spid="147"/>
                                        </p:tgtEl>
                                        <p:attrNameLst>
                                          <p:attrName>ppt_w</p:attrName>
                                        </p:attrNameLst>
                                      </p:cBhvr>
                                      <p:tavLst>
                                        <p:tav tm="0">
                                          <p:val>
                                            <p:fltVal val="0"/>
                                          </p:val>
                                        </p:tav>
                                        <p:tav tm="100000">
                                          <p:val>
                                            <p:strVal val="#ppt_w"/>
                                          </p:val>
                                        </p:tav>
                                      </p:tavLst>
                                    </p:anim>
                                    <p:anim calcmode="lin" valueType="num">
                                      <p:cBhvr>
                                        <p:cTn id="34" dur="500" fill="hold"/>
                                        <p:tgtEl>
                                          <p:spTgt spid="147"/>
                                        </p:tgtEl>
                                        <p:attrNameLst>
                                          <p:attrName>ppt_h</p:attrName>
                                        </p:attrNameLst>
                                      </p:cBhvr>
                                      <p:tavLst>
                                        <p:tav tm="0">
                                          <p:val>
                                            <p:fltVal val="0"/>
                                          </p:val>
                                        </p:tav>
                                        <p:tav tm="100000">
                                          <p:val>
                                            <p:strVal val="#ppt_h"/>
                                          </p:val>
                                        </p:tav>
                                      </p:tavLst>
                                    </p:anim>
                                    <p:animEffect transition="in" filter="fade">
                                      <p:cBhvr>
                                        <p:cTn id="35" dur="500"/>
                                        <p:tgtEl>
                                          <p:spTgt spid="14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151"/>
                                        </p:tgtEl>
                                        <p:attrNameLst>
                                          <p:attrName>style.visibility</p:attrName>
                                        </p:attrNameLst>
                                      </p:cBhvr>
                                      <p:to>
                                        <p:strVal val="visible"/>
                                      </p:to>
                                    </p:set>
                                    <p:anim calcmode="lin" valueType="num">
                                      <p:cBhvr>
                                        <p:cTn id="43" dur="500" fill="hold"/>
                                        <p:tgtEl>
                                          <p:spTgt spid="151"/>
                                        </p:tgtEl>
                                        <p:attrNameLst>
                                          <p:attrName>ppt_w</p:attrName>
                                        </p:attrNameLst>
                                      </p:cBhvr>
                                      <p:tavLst>
                                        <p:tav tm="0">
                                          <p:val>
                                            <p:fltVal val="0"/>
                                          </p:val>
                                        </p:tav>
                                        <p:tav tm="100000">
                                          <p:val>
                                            <p:strVal val="#ppt_w"/>
                                          </p:val>
                                        </p:tav>
                                      </p:tavLst>
                                    </p:anim>
                                    <p:anim calcmode="lin" valueType="num">
                                      <p:cBhvr>
                                        <p:cTn id="44" dur="500" fill="hold"/>
                                        <p:tgtEl>
                                          <p:spTgt spid="151"/>
                                        </p:tgtEl>
                                        <p:attrNameLst>
                                          <p:attrName>ppt_h</p:attrName>
                                        </p:attrNameLst>
                                      </p:cBhvr>
                                      <p:tavLst>
                                        <p:tav tm="0">
                                          <p:val>
                                            <p:fltVal val="0"/>
                                          </p:val>
                                        </p:tav>
                                        <p:tav tm="100000">
                                          <p:val>
                                            <p:strVal val="#ppt_h"/>
                                          </p:val>
                                        </p:tav>
                                      </p:tavLst>
                                    </p:anim>
                                    <p:animEffect transition="in" filter="fade">
                                      <p:cBhvr>
                                        <p:cTn id="45" dur="500"/>
                                        <p:tgtEl>
                                          <p:spTgt spid="151"/>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fltVal val="0"/>
                                          </p:val>
                                        </p:tav>
                                        <p:tav tm="100000">
                                          <p:val>
                                            <p:strVal val="#ppt_w"/>
                                          </p:val>
                                        </p:tav>
                                      </p:tavLst>
                                    </p:anim>
                                    <p:anim calcmode="lin" valueType="num">
                                      <p:cBhvr>
                                        <p:cTn id="54" dur="500" fill="hold"/>
                                        <p:tgtEl>
                                          <p:spTgt spid="141"/>
                                        </p:tgtEl>
                                        <p:attrNameLst>
                                          <p:attrName>ppt_h</p:attrName>
                                        </p:attrNameLst>
                                      </p:cBhvr>
                                      <p:tavLst>
                                        <p:tav tm="0">
                                          <p:val>
                                            <p:fltVal val="0"/>
                                          </p:val>
                                        </p:tav>
                                        <p:tav tm="100000">
                                          <p:val>
                                            <p:strVal val="#ppt_h"/>
                                          </p:val>
                                        </p:tav>
                                      </p:tavLst>
                                    </p:anim>
                                    <p:animEffect transition="in" filter="fade">
                                      <p:cBhvr>
                                        <p:cTn id="55" dur="500"/>
                                        <p:tgtEl>
                                          <p:spTgt spid="14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52"/>
                                        </p:tgtEl>
                                        <p:attrNameLst>
                                          <p:attrName>style.visibility</p:attrName>
                                        </p:attrNameLst>
                                      </p:cBhvr>
                                      <p:to>
                                        <p:strVal val="visible"/>
                                      </p:to>
                                    </p:set>
                                    <p:anim calcmode="lin" valueType="num">
                                      <p:cBhvr>
                                        <p:cTn id="63" dur="500" fill="hold"/>
                                        <p:tgtEl>
                                          <p:spTgt spid="152"/>
                                        </p:tgtEl>
                                        <p:attrNameLst>
                                          <p:attrName>ppt_w</p:attrName>
                                        </p:attrNameLst>
                                      </p:cBhvr>
                                      <p:tavLst>
                                        <p:tav tm="0">
                                          <p:val>
                                            <p:fltVal val="0"/>
                                          </p:val>
                                        </p:tav>
                                        <p:tav tm="100000">
                                          <p:val>
                                            <p:strVal val="#ppt_w"/>
                                          </p:val>
                                        </p:tav>
                                      </p:tavLst>
                                    </p:anim>
                                    <p:anim calcmode="lin" valueType="num">
                                      <p:cBhvr>
                                        <p:cTn id="64" dur="500" fill="hold"/>
                                        <p:tgtEl>
                                          <p:spTgt spid="152"/>
                                        </p:tgtEl>
                                        <p:attrNameLst>
                                          <p:attrName>ppt_h</p:attrName>
                                        </p:attrNameLst>
                                      </p:cBhvr>
                                      <p:tavLst>
                                        <p:tav tm="0">
                                          <p:val>
                                            <p:fltVal val="0"/>
                                          </p:val>
                                        </p:tav>
                                        <p:tav tm="100000">
                                          <p:val>
                                            <p:strVal val="#ppt_h"/>
                                          </p:val>
                                        </p:tav>
                                      </p:tavLst>
                                    </p:anim>
                                    <p:animEffect transition="in" filter="fade">
                                      <p:cBhvr>
                                        <p:cTn id="65" dur="500"/>
                                        <p:tgtEl>
                                          <p:spTgt spid="152"/>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par>
                          <p:cTn id="70" fill="hold">
                            <p:stCondLst>
                              <p:cond delay="7000"/>
                            </p:stCondLst>
                            <p:childTnLst>
                              <p:par>
                                <p:cTn id="71" presetID="10" presetClass="entr" presetSubtype="0" fill="hold"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16" fill="hold" nodeType="afterEffect">
                                  <p:stCondLst>
                                    <p:cond delay="0"/>
                                  </p:stCondLst>
                                  <p:childTnLst>
                                    <p:set>
                                      <p:cBhvr>
                                        <p:cTn id="76" dur="1" fill="hold">
                                          <p:stCondLst>
                                            <p:cond delay="0"/>
                                          </p:stCondLst>
                                        </p:cTn>
                                        <p:tgtEl>
                                          <p:spTgt spid="142"/>
                                        </p:tgtEl>
                                        <p:attrNameLst>
                                          <p:attrName>style.visibility</p:attrName>
                                        </p:attrNameLst>
                                      </p:cBhvr>
                                      <p:to>
                                        <p:strVal val="visible"/>
                                      </p:to>
                                    </p:set>
                                    <p:anim calcmode="lin" valueType="num">
                                      <p:cBhvr>
                                        <p:cTn id="77" dur="500" fill="hold"/>
                                        <p:tgtEl>
                                          <p:spTgt spid="142"/>
                                        </p:tgtEl>
                                        <p:attrNameLst>
                                          <p:attrName>ppt_w</p:attrName>
                                        </p:attrNameLst>
                                      </p:cBhvr>
                                      <p:tavLst>
                                        <p:tav tm="0">
                                          <p:val>
                                            <p:fltVal val="0"/>
                                          </p:val>
                                        </p:tav>
                                        <p:tav tm="100000">
                                          <p:val>
                                            <p:strVal val="#ppt_w"/>
                                          </p:val>
                                        </p:tav>
                                      </p:tavLst>
                                    </p:anim>
                                    <p:anim calcmode="lin" valueType="num">
                                      <p:cBhvr>
                                        <p:cTn id="78" dur="500" fill="hold"/>
                                        <p:tgtEl>
                                          <p:spTgt spid="142"/>
                                        </p:tgtEl>
                                        <p:attrNameLst>
                                          <p:attrName>ppt_h</p:attrName>
                                        </p:attrNameLst>
                                      </p:cBhvr>
                                      <p:tavLst>
                                        <p:tav tm="0">
                                          <p:val>
                                            <p:fltVal val="0"/>
                                          </p:val>
                                        </p:tav>
                                        <p:tav tm="100000">
                                          <p:val>
                                            <p:strVal val="#ppt_h"/>
                                          </p:val>
                                        </p:tav>
                                      </p:tavLst>
                                    </p:anim>
                                    <p:animEffect transition="in" filter="fade">
                                      <p:cBhvr>
                                        <p:cTn id="79" dur="500"/>
                                        <p:tgtEl>
                                          <p:spTgt spid="142"/>
                                        </p:tgtEl>
                                      </p:cBhvr>
                                    </p:animEffect>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p:cTn id="87" dur="500" fill="hold"/>
                                        <p:tgtEl>
                                          <p:spTgt spid="50"/>
                                        </p:tgtEl>
                                        <p:attrNameLst>
                                          <p:attrName>ppt_w</p:attrName>
                                        </p:attrNameLst>
                                      </p:cBhvr>
                                      <p:tavLst>
                                        <p:tav tm="0">
                                          <p:val>
                                            <p:fltVal val="0"/>
                                          </p:val>
                                        </p:tav>
                                        <p:tav tm="100000">
                                          <p:val>
                                            <p:strVal val="#ppt_w"/>
                                          </p:val>
                                        </p:tav>
                                      </p:tavLst>
                                    </p:anim>
                                    <p:anim calcmode="lin" valueType="num">
                                      <p:cBhvr>
                                        <p:cTn id="88" dur="500" fill="hold"/>
                                        <p:tgtEl>
                                          <p:spTgt spid="50"/>
                                        </p:tgtEl>
                                        <p:attrNameLst>
                                          <p:attrName>ppt_h</p:attrName>
                                        </p:attrNameLst>
                                      </p:cBhvr>
                                      <p:tavLst>
                                        <p:tav tm="0">
                                          <p:val>
                                            <p:fltVal val="0"/>
                                          </p:val>
                                        </p:tav>
                                        <p:tav tm="100000">
                                          <p:val>
                                            <p:strVal val="#ppt_h"/>
                                          </p:val>
                                        </p:tav>
                                      </p:tavLst>
                                    </p:anim>
                                    <p:animEffect transition="in" filter="fade">
                                      <p:cBhvr>
                                        <p:cTn id="89" dur="500"/>
                                        <p:tgtEl>
                                          <p:spTgt spid="50"/>
                                        </p:tgtEl>
                                      </p:cBhvr>
                                    </p:animEffect>
                                  </p:childTnLst>
                                </p:cTn>
                              </p:par>
                            </p:childTnLst>
                          </p:cTn>
                        </p:par>
                        <p:par>
                          <p:cTn id="90" fill="hold">
                            <p:stCondLst>
                              <p:cond delay="9000"/>
                            </p:stCondLst>
                            <p:childTnLst>
                              <p:par>
                                <p:cTn id="91" presetID="10" presetClass="entr" presetSubtype="0" fill="hold"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500"/>
                                        <p:tgtEl>
                                          <p:spTgt spid="62"/>
                                        </p:tgtEl>
                                      </p:cBhvr>
                                    </p:animEffect>
                                  </p:childTnLst>
                                </p:cTn>
                              </p:par>
                            </p:childTnLst>
                          </p:cTn>
                        </p:par>
                        <p:par>
                          <p:cTn id="94" fill="hold">
                            <p:stCondLst>
                              <p:cond delay="9500"/>
                            </p:stCondLst>
                            <p:childTnLst>
                              <p:par>
                                <p:cTn id="95" presetID="53" presetClass="entr" presetSubtype="16" fill="hold" grpId="0" nodeType="afterEffect">
                                  <p:stCondLst>
                                    <p:cond delay="0"/>
                                  </p:stCondLst>
                                  <p:childTnLst>
                                    <p:set>
                                      <p:cBhvr>
                                        <p:cTn id="96" dur="1" fill="hold">
                                          <p:stCondLst>
                                            <p:cond delay="0"/>
                                          </p:stCondLst>
                                        </p:cTn>
                                        <p:tgtEl>
                                          <p:spTgt spid="148"/>
                                        </p:tgtEl>
                                        <p:attrNameLst>
                                          <p:attrName>style.visibility</p:attrName>
                                        </p:attrNameLst>
                                      </p:cBhvr>
                                      <p:to>
                                        <p:strVal val="visible"/>
                                      </p:to>
                                    </p:set>
                                    <p:anim calcmode="lin" valueType="num">
                                      <p:cBhvr>
                                        <p:cTn id="97" dur="500" fill="hold"/>
                                        <p:tgtEl>
                                          <p:spTgt spid="148"/>
                                        </p:tgtEl>
                                        <p:attrNameLst>
                                          <p:attrName>ppt_w</p:attrName>
                                        </p:attrNameLst>
                                      </p:cBhvr>
                                      <p:tavLst>
                                        <p:tav tm="0">
                                          <p:val>
                                            <p:fltVal val="0"/>
                                          </p:val>
                                        </p:tav>
                                        <p:tav tm="100000">
                                          <p:val>
                                            <p:strVal val="#ppt_w"/>
                                          </p:val>
                                        </p:tav>
                                      </p:tavLst>
                                    </p:anim>
                                    <p:anim calcmode="lin" valueType="num">
                                      <p:cBhvr>
                                        <p:cTn id="98" dur="500" fill="hold"/>
                                        <p:tgtEl>
                                          <p:spTgt spid="148"/>
                                        </p:tgtEl>
                                        <p:attrNameLst>
                                          <p:attrName>ppt_h</p:attrName>
                                        </p:attrNameLst>
                                      </p:cBhvr>
                                      <p:tavLst>
                                        <p:tav tm="0">
                                          <p:val>
                                            <p:fltVal val="0"/>
                                          </p:val>
                                        </p:tav>
                                        <p:tav tm="100000">
                                          <p:val>
                                            <p:strVal val="#ppt_h"/>
                                          </p:val>
                                        </p:tav>
                                      </p:tavLst>
                                    </p:anim>
                                    <p:animEffect transition="in" filter="fade">
                                      <p:cBhvr>
                                        <p:cTn id="99" dur="500"/>
                                        <p:tgtEl>
                                          <p:spTgt spid="148"/>
                                        </p:tgtEl>
                                      </p:cBhvr>
                                    </p:animEffect>
                                  </p:childTnLst>
                                </p:cTn>
                              </p:par>
                            </p:childTnLst>
                          </p:cTn>
                        </p:par>
                        <p:par>
                          <p:cTn id="100" fill="hold">
                            <p:stCondLst>
                              <p:cond delay="10000"/>
                            </p:stCondLst>
                            <p:childTnLst>
                              <p:par>
                                <p:cTn id="101" presetID="10" presetClass="entr" presetSubtype="0" fill="hold" grpId="0" nodeType="after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par>
                          <p:cTn id="104" fill="hold">
                            <p:stCondLst>
                              <p:cond delay="10500"/>
                            </p:stCondLst>
                            <p:childTnLst>
                              <p:par>
                                <p:cTn id="105" presetID="53" presetClass="entr" presetSubtype="16" fill="hold" grpId="0" nodeType="afterEffect">
                                  <p:stCondLst>
                                    <p:cond delay="0"/>
                                  </p:stCondLst>
                                  <p:childTnLst>
                                    <p:set>
                                      <p:cBhvr>
                                        <p:cTn id="106" dur="1" fill="hold">
                                          <p:stCondLst>
                                            <p:cond delay="0"/>
                                          </p:stCondLst>
                                        </p:cTn>
                                        <p:tgtEl>
                                          <p:spTgt spid="153"/>
                                        </p:tgtEl>
                                        <p:attrNameLst>
                                          <p:attrName>style.visibility</p:attrName>
                                        </p:attrNameLst>
                                      </p:cBhvr>
                                      <p:to>
                                        <p:strVal val="visible"/>
                                      </p:to>
                                    </p:set>
                                    <p:anim calcmode="lin" valueType="num">
                                      <p:cBhvr>
                                        <p:cTn id="107" dur="500" fill="hold"/>
                                        <p:tgtEl>
                                          <p:spTgt spid="153"/>
                                        </p:tgtEl>
                                        <p:attrNameLst>
                                          <p:attrName>ppt_w</p:attrName>
                                        </p:attrNameLst>
                                      </p:cBhvr>
                                      <p:tavLst>
                                        <p:tav tm="0">
                                          <p:val>
                                            <p:fltVal val="0"/>
                                          </p:val>
                                        </p:tav>
                                        <p:tav tm="100000">
                                          <p:val>
                                            <p:strVal val="#ppt_w"/>
                                          </p:val>
                                        </p:tav>
                                      </p:tavLst>
                                    </p:anim>
                                    <p:anim calcmode="lin" valueType="num">
                                      <p:cBhvr>
                                        <p:cTn id="108" dur="500" fill="hold"/>
                                        <p:tgtEl>
                                          <p:spTgt spid="153"/>
                                        </p:tgtEl>
                                        <p:attrNameLst>
                                          <p:attrName>ppt_h</p:attrName>
                                        </p:attrNameLst>
                                      </p:cBhvr>
                                      <p:tavLst>
                                        <p:tav tm="0">
                                          <p:val>
                                            <p:fltVal val="0"/>
                                          </p:val>
                                        </p:tav>
                                        <p:tav tm="100000">
                                          <p:val>
                                            <p:strVal val="#ppt_h"/>
                                          </p:val>
                                        </p:tav>
                                      </p:tavLst>
                                    </p:anim>
                                    <p:animEffect transition="in" filter="fade">
                                      <p:cBhvr>
                                        <p:cTn id="109" dur="500"/>
                                        <p:tgtEl>
                                          <p:spTgt spid="153"/>
                                        </p:tgtEl>
                                      </p:cBhvr>
                                    </p:animEffect>
                                  </p:childTnLst>
                                </p:cTn>
                              </p:par>
                            </p:childTnLst>
                          </p:cTn>
                        </p:par>
                        <p:par>
                          <p:cTn id="110" fill="hold">
                            <p:stCondLst>
                              <p:cond delay="11000"/>
                            </p:stCondLst>
                            <p:childTnLst>
                              <p:par>
                                <p:cTn id="111" presetID="10" presetClass="entr" presetSubtype="0" fill="hold" nodeType="after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childTnLst>
                          </p:cTn>
                        </p:par>
                        <p:par>
                          <p:cTn id="114" fill="hold">
                            <p:stCondLst>
                              <p:cond delay="11500"/>
                            </p:stCondLst>
                            <p:childTnLst>
                              <p:par>
                                <p:cTn id="115" presetID="53" presetClass="entr" presetSubtype="16" fill="hold" grpId="0" nodeType="afterEffect">
                                  <p:stCondLst>
                                    <p:cond delay="0"/>
                                  </p:stCondLst>
                                  <p:childTnLst>
                                    <p:set>
                                      <p:cBhvr>
                                        <p:cTn id="116" dur="1" fill="hold">
                                          <p:stCondLst>
                                            <p:cond delay="0"/>
                                          </p:stCondLst>
                                        </p:cTn>
                                        <p:tgtEl>
                                          <p:spTgt spid="149"/>
                                        </p:tgtEl>
                                        <p:attrNameLst>
                                          <p:attrName>style.visibility</p:attrName>
                                        </p:attrNameLst>
                                      </p:cBhvr>
                                      <p:to>
                                        <p:strVal val="visible"/>
                                      </p:to>
                                    </p:set>
                                    <p:anim calcmode="lin" valueType="num">
                                      <p:cBhvr>
                                        <p:cTn id="117" dur="500" fill="hold"/>
                                        <p:tgtEl>
                                          <p:spTgt spid="149"/>
                                        </p:tgtEl>
                                        <p:attrNameLst>
                                          <p:attrName>ppt_w</p:attrName>
                                        </p:attrNameLst>
                                      </p:cBhvr>
                                      <p:tavLst>
                                        <p:tav tm="0">
                                          <p:val>
                                            <p:fltVal val="0"/>
                                          </p:val>
                                        </p:tav>
                                        <p:tav tm="100000">
                                          <p:val>
                                            <p:strVal val="#ppt_w"/>
                                          </p:val>
                                        </p:tav>
                                      </p:tavLst>
                                    </p:anim>
                                    <p:anim calcmode="lin" valueType="num">
                                      <p:cBhvr>
                                        <p:cTn id="118" dur="500" fill="hold"/>
                                        <p:tgtEl>
                                          <p:spTgt spid="149"/>
                                        </p:tgtEl>
                                        <p:attrNameLst>
                                          <p:attrName>ppt_h</p:attrName>
                                        </p:attrNameLst>
                                      </p:cBhvr>
                                      <p:tavLst>
                                        <p:tav tm="0">
                                          <p:val>
                                            <p:fltVal val="0"/>
                                          </p:val>
                                        </p:tav>
                                        <p:tav tm="100000">
                                          <p:val>
                                            <p:strVal val="#ppt_h"/>
                                          </p:val>
                                        </p:tav>
                                      </p:tavLst>
                                    </p:anim>
                                    <p:animEffect transition="in" filter="fade">
                                      <p:cBhvr>
                                        <p:cTn id="119" dur="500"/>
                                        <p:tgtEl>
                                          <p:spTgt spid="149"/>
                                        </p:tgtEl>
                                      </p:cBhvr>
                                    </p:animEffect>
                                  </p:childTnLst>
                                </p:cTn>
                              </p:par>
                            </p:childTnLst>
                          </p:cTn>
                        </p:par>
                        <p:par>
                          <p:cTn id="120" fill="hold">
                            <p:stCondLst>
                              <p:cond delay="12000"/>
                            </p:stCondLst>
                            <p:childTnLst>
                              <p:par>
                                <p:cTn id="121" presetID="10" presetClass="entr" presetSubtype="0" fill="hold" grpId="0" nodeType="after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childTnLst>
                                </p:cTn>
                              </p:par>
                            </p:childTnLst>
                          </p:cTn>
                        </p:par>
                        <p:par>
                          <p:cTn id="124" fill="hold">
                            <p:stCondLst>
                              <p:cond delay="12500"/>
                            </p:stCondLst>
                            <p:childTnLst>
                              <p:par>
                                <p:cTn id="125" presetID="53" presetClass="entr" presetSubtype="16" fill="hold" grpId="0" nodeType="afterEffect">
                                  <p:stCondLst>
                                    <p:cond delay="0"/>
                                  </p:stCondLst>
                                  <p:childTnLst>
                                    <p:set>
                                      <p:cBhvr>
                                        <p:cTn id="126" dur="1" fill="hold">
                                          <p:stCondLst>
                                            <p:cond delay="0"/>
                                          </p:stCondLst>
                                        </p:cTn>
                                        <p:tgtEl>
                                          <p:spTgt spid="154"/>
                                        </p:tgtEl>
                                        <p:attrNameLst>
                                          <p:attrName>style.visibility</p:attrName>
                                        </p:attrNameLst>
                                      </p:cBhvr>
                                      <p:to>
                                        <p:strVal val="visible"/>
                                      </p:to>
                                    </p:set>
                                    <p:anim calcmode="lin" valueType="num">
                                      <p:cBhvr>
                                        <p:cTn id="127" dur="500" fill="hold"/>
                                        <p:tgtEl>
                                          <p:spTgt spid="154"/>
                                        </p:tgtEl>
                                        <p:attrNameLst>
                                          <p:attrName>ppt_w</p:attrName>
                                        </p:attrNameLst>
                                      </p:cBhvr>
                                      <p:tavLst>
                                        <p:tav tm="0">
                                          <p:val>
                                            <p:fltVal val="0"/>
                                          </p:val>
                                        </p:tav>
                                        <p:tav tm="100000">
                                          <p:val>
                                            <p:strVal val="#ppt_w"/>
                                          </p:val>
                                        </p:tav>
                                      </p:tavLst>
                                    </p:anim>
                                    <p:anim calcmode="lin" valueType="num">
                                      <p:cBhvr>
                                        <p:cTn id="128" dur="500" fill="hold"/>
                                        <p:tgtEl>
                                          <p:spTgt spid="154"/>
                                        </p:tgtEl>
                                        <p:attrNameLst>
                                          <p:attrName>ppt_h</p:attrName>
                                        </p:attrNameLst>
                                      </p:cBhvr>
                                      <p:tavLst>
                                        <p:tav tm="0">
                                          <p:val>
                                            <p:fltVal val="0"/>
                                          </p:val>
                                        </p:tav>
                                        <p:tav tm="100000">
                                          <p:val>
                                            <p:strVal val="#ppt_h"/>
                                          </p:val>
                                        </p:tav>
                                      </p:tavLst>
                                    </p:anim>
                                    <p:animEffect transition="in" filter="fade">
                                      <p:cBhvr>
                                        <p:cTn id="129" dur="500"/>
                                        <p:tgtEl>
                                          <p:spTgt spid="154"/>
                                        </p:tgtEl>
                                      </p:cBhvr>
                                    </p:animEffect>
                                  </p:childTnLst>
                                </p:cTn>
                              </p:par>
                            </p:childTnLst>
                          </p:cTn>
                        </p:par>
                        <p:par>
                          <p:cTn id="130" fill="hold">
                            <p:stCondLst>
                              <p:cond delay="13000"/>
                            </p:stCondLst>
                            <p:childTnLst>
                              <p:par>
                                <p:cTn id="131" presetID="10" presetClass="entr" presetSubtype="0" fill="hold" grpId="0" nodeType="after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fade">
                                      <p:cBhvr>
                                        <p:cTn id="133" dur="500"/>
                                        <p:tgtEl>
                                          <p:spTgt spid="51"/>
                                        </p:tgtEl>
                                      </p:cBhvr>
                                    </p:animEffect>
                                  </p:childTnLst>
                                </p:cTn>
                              </p:par>
                            </p:childTnLst>
                          </p:cTn>
                        </p:par>
                        <p:par>
                          <p:cTn id="134" fill="hold">
                            <p:stCondLst>
                              <p:cond delay="13500"/>
                            </p:stCondLst>
                            <p:childTnLst>
                              <p:par>
                                <p:cTn id="135" presetID="10" presetClass="entr" presetSubtype="0" fill="hold" nodeType="after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fade">
                                      <p:cBhvr>
                                        <p:cTn id="137" dur="500"/>
                                        <p:tgtEl>
                                          <p:spTgt spid="67"/>
                                        </p:tgtEl>
                                      </p:cBhvr>
                                    </p:animEffect>
                                  </p:childTnLst>
                                </p:cTn>
                              </p:par>
                            </p:childTnLst>
                          </p:cTn>
                        </p:par>
                        <p:par>
                          <p:cTn id="138" fill="hold">
                            <p:stCondLst>
                              <p:cond delay="14000"/>
                            </p:stCondLst>
                            <p:childTnLst>
                              <p:par>
                                <p:cTn id="139" presetID="53" presetClass="entr" presetSubtype="16" fill="hold" nodeType="afterEffect">
                                  <p:stCondLst>
                                    <p:cond delay="0"/>
                                  </p:stCondLst>
                                  <p:childTnLst>
                                    <p:set>
                                      <p:cBhvr>
                                        <p:cTn id="140" dur="1" fill="hold">
                                          <p:stCondLst>
                                            <p:cond delay="0"/>
                                          </p:stCondLst>
                                        </p:cTn>
                                        <p:tgtEl>
                                          <p:spTgt spid="120"/>
                                        </p:tgtEl>
                                        <p:attrNameLst>
                                          <p:attrName>style.visibility</p:attrName>
                                        </p:attrNameLst>
                                      </p:cBhvr>
                                      <p:to>
                                        <p:strVal val="visible"/>
                                      </p:to>
                                    </p:set>
                                    <p:anim calcmode="lin" valueType="num">
                                      <p:cBhvr>
                                        <p:cTn id="141" dur="500" fill="hold"/>
                                        <p:tgtEl>
                                          <p:spTgt spid="120"/>
                                        </p:tgtEl>
                                        <p:attrNameLst>
                                          <p:attrName>ppt_w</p:attrName>
                                        </p:attrNameLst>
                                      </p:cBhvr>
                                      <p:tavLst>
                                        <p:tav tm="0">
                                          <p:val>
                                            <p:fltVal val="0"/>
                                          </p:val>
                                        </p:tav>
                                        <p:tav tm="100000">
                                          <p:val>
                                            <p:strVal val="#ppt_w"/>
                                          </p:val>
                                        </p:tav>
                                      </p:tavLst>
                                    </p:anim>
                                    <p:anim calcmode="lin" valueType="num">
                                      <p:cBhvr>
                                        <p:cTn id="142" dur="500" fill="hold"/>
                                        <p:tgtEl>
                                          <p:spTgt spid="120"/>
                                        </p:tgtEl>
                                        <p:attrNameLst>
                                          <p:attrName>ppt_h</p:attrName>
                                        </p:attrNameLst>
                                      </p:cBhvr>
                                      <p:tavLst>
                                        <p:tav tm="0">
                                          <p:val>
                                            <p:fltVal val="0"/>
                                          </p:val>
                                        </p:tav>
                                        <p:tav tm="100000">
                                          <p:val>
                                            <p:strVal val="#ppt_h"/>
                                          </p:val>
                                        </p:tav>
                                      </p:tavLst>
                                    </p:anim>
                                    <p:animEffect transition="in" filter="fade">
                                      <p:cBhvr>
                                        <p:cTn id="143" dur="500"/>
                                        <p:tgtEl>
                                          <p:spTgt spid="120"/>
                                        </p:tgtEl>
                                      </p:cBhvr>
                                    </p:animEffect>
                                  </p:childTnLst>
                                </p:cTn>
                              </p:par>
                            </p:childTnLst>
                          </p:cTn>
                        </p:par>
                        <p:par>
                          <p:cTn id="144" fill="hold">
                            <p:stCondLst>
                              <p:cond delay="14500"/>
                            </p:stCondLst>
                            <p:childTnLst>
                              <p:par>
                                <p:cTn id="145" presetID="10" presetClass="entr" presetSubtype="0" fill="hold"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childTnLst>
                          </p:cTn>
                        </p:par>
                        <p:par>
                          <p:cTn id="148" fill="hold">
                            <p:stCondLst>
                              <p:cond delay="15000"/>
                            </p:stCondLst>
                            <p:childTnLst>
                              <p:par>
                                <p:cTn id="149" presetID="53" presetClass="entr" presetSubtype="16"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anim calcmode="lin" valueType="num">
                                      <p:cBhvr>
                                        <p:cTn id="151" dur="500" fill="hold"/>
                                        <p:tgtEl>
                                          <p:spTgt spid="132"/>
                                        </p:tgtEl>
                                        <p:attrNameLst>
                                          <p:attrName>ppt_w</p:attrName>
                                        </p:attrNameLst>
                                      </p:cBhvr>
                                      <p:tavLst>
                                        <p:tav tm="0">
                                          <p:val>
                                            <p:fltVal val="0"/>
                                          </p:val>
                                        </p:tav>
                                        <p:tav tm="100000">
                                          <p:val>
                                            <p:strVal val="#ppt_w"/>
                                          </p:val>
                                        </p:tav>
                                      </p:tavLst>
                                    </p:anim>
                                    <p:anim calcmode="lin" valueType="num">
                                      <p:cBhvr>
                                        <p:cTn id="152" dur="500" fill="hold"/>
                                        <p:tgtEl>
                                          <p:spTgt spid="132"/>
                                        </p:tgtEl>
                                        <p:attrNameLst>
                                          <p:attrName>ppt_h</p:attrName>
                                        </p:attrNameLst>
                                      </p:cBhvr>
                                      <p:tavLst>
                                        <p:tav tm="0">
                                          <p:val>
                                            <p:fltVal val="0"/>
                                          </p:val>
                                        </p:tav>
                                        <p:tav tm="100000">
                                          <p:val>
                                            <p:strVal val="#ppt_h"/>
                                          </p:val>
                                        </p:tav>
                                      </p:tavLst>
                                    </p:anim>
                                    <p:animEffect transition="in" filter="fade">
                                      <p:cBhvr>
                                        <p:cTn id="153" dur="500"/>
                                        <p:tgtEl>
                                          <p:spTgt spid="132"/>
                                        </p:tgtEl>
                                      </p:cBhvr>
                                    </p:animEffect>
                                  </p:childTnLst>
                                </p:cTn>
                              </p:par>
                            </p:childTnLst>
                          </p:cTn>
                        </p:par>
                        <p:par>
                          <p:cTn id="154" fill="hold">
                            <p:stCondLst>
                              <p:cond delay="15500"/>
                            </p:stCondLst>
                            <p:childTnLst>
                              <p:par>
                                <p:cTn id="155" presetID="10" presetClass="entr" presetSubtype="0" fill="hold" nodeType="after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0"/>
                                        <p:tgtEl>
                                          <p:spTgt spid="70"/>
                                        </p:tgtEl>
                                      </p:cBhvr>
                                    </p:animEffect>
                                  </p:childTnLst>
                                </p:cTn>
                              </p:par>
                            </p:childTnLst>
                          </p:cTn>
                        </p:par>
                        <p:par>
                          <p:cTn id="158" fill="hold">
                            <p:stCondLst>
                              <p:cond delay="16000"/>
                            </p:stCondLst>
                            <p:childTnLst>
                              <p:par>
                                <p:cTn id="159" presetID="53" presetClass="entr" presetSubtype="16" fill="hold" grpId="0" nodeType="afterEffect">
                                  <p:stCondLst>
                                    <p:cond delay="0"/>
                                  </p:stCondLst>
                                  <p:childTnLst>
                                    <p:set>
                                      <p:cBhvr>
                                        <p:cTn id="160" dur="1" fill="hold">
                                          <p:stCondLst>
                                            <p:cond delay="0"/>
                                          </p:stCondLst>
                                        </p:cTn>
                                        <p:tgtEl>
                                          <p:spTgt spid="126"/>
                                        </p:tgtEl>
                                        <p:attrNameLst>
                                          <p:attrName>style.visibility</p:attrName>
                                        </p:attrNameLst>
                                      </p:cBhvr>
                                      <p:to>
                                        <p:strVal val="visible"/>
                                      </p:to>
                                    </p:set>
                                    <p:anim calcmode="lin" valueType="num">
                                      <p:cBhvr>
                                        <p:cTn id="161" dur="500" fill="hold"/>
                                        <p:tgtEl>
                                          <p:spTgt spid="126"/>
                                        </p:tgtEl>
                                        <p:attrNameLst>
                                          <p:attrName>ppt_w</p:attrName>
                                        </p:attrNameLst>
                                      </p:cBhvr>
                                      <p:tavLst>
                                        <p:tav tm="0">
                                          <p:val>
                                            <p:fltVal val="0"/>
                                          </p:val>
                                        </p:tav>
                                        <p:tav tm="100000">
                                          <p:val>
                                            <p:strVal val="#ppt_w"/>
                                          </p:val>
                                        </p:tav>
                                      </p:tavLst>
                                    </p:anim>
                                    <p:anim calcmode="lin" valueType="num">
                                      <p:cBhvr>
                                        <p:cTn id="162" dur="500" fill="hold"/>
                                        <p:tgtEl>
                                          <p:spTgt spid="126"/>
                                        </p:tgtEl>
                                        <p:attrNameLst>
                                          <p:attrName>ppt_h</p:attrName>
                                        </p:attrNameLst>
                                      </p:cBhvr>
                                      <p:tavLst>
                                        <p:tav tm="0">
                                          <p:val>
                                            <p:fltVal val="0"/>
                                          </p:val>
                                        </p:tav>
                                        <p:tav tm="100000">
                                          <p:val>
                                            <p:strVal val="#ppt_h"/>
                                          </p:val>
                                        </p:tav>
                                      </p:tavLst>
                                    </p:anim>
                                    <p:animEffect transition="in" filter="fade">
                                      <p:cBhvr>
                                        <p:cTn id="163" dur="500"/>
                                        <p:tgtEl>
                                          <p:spTgt spid="126"/>
                                        </p:tgtEl>
                                      </p:cBhvr>
                                    </p:animEffect>
                                  </p:childTnLst>
                                </p:cTn>
                              </p:par>
                            </p:childTnLst>
                          </p:cTn>
                        </p:par>
                        <p:par>
                          <p:cTn id="164" fill="hold">
                            <p:stCondLst>
                              <p:cond delay="16500"/>
                            </p:stCondLst>
                            <p:childTnLst>
                              <p:par>
                                <p:cTn id="165" presetID="53" presetClass="entr" presetSubtype="16" fill="hold" nodeType="afterEffect">
                                  <p:stCondLst>
                                    <p:cond delay="0"/>
                                  </p:stCondLst>
                                  <p:childTnLst>
                                    <p:set>
                                      <p:cBhvr>
                                        <p:cTn id="166" dur="1" fill="hold">
                                          <p:stCondLst>
                                            <p:cond delay="0"/>
                                          </p:stCondLst>
                                        </p:cTn>
                                        <p:tgtEl>
                                          <p:spTgt spid="127"/>
                                        </p:tgtEl>
                                        <p:attrNameLst>
                                          <p:attrName>style.visibility</p:attrName>
                                        </p:attrNameLst>
                                      </p:cBhvr>
                                      <p:to>
                                        <p:strVal val="visible"/>
                                      </p:to>
                                    </p:set>
                                    <p:anim calcmode="lin" valueType="num">
                                      <p:cBhvr>
                                        <p:cTn id="167" dur="500" fill="hold"/>
                                        <p:tgtEl>
                                          <p:spTgt spid="127"/>
                                        </p:tgtEl>
                                        <p:attrNameLst>
                                          <p:attrName>ppt_w</p:attrName>
                                        </p:attrNameLst>
                                      </p:cBhvr>
                                      <p:tavLst>
                                        <p:tav tm="0">
                                          <p:val>
                                            <p:fltVal val="0"/>
                                          </p:val>
                                        </p:tav>
                                        <p:tav tm="100000">
                                          <p:val>
                                            <p:strVal val="#ppt_w"/>
                                          </p:val>
                                        </p:tav>
                                      </p:tavLst>
                                    </p:anim>
                                    <p:anim calcmode="lin" valueType="num">
                                      <p:cBhvr>
                                        <p:cTn id="168" dur="500" fill="hold"/>
                                        <p:tgtEl>
                                          <p:spTgt spid="127"/>
                                        </p:tgtEl>
                                        <p:attrNameLst>
                                          <p:attrName>ppt_h</p:attrName>
                                        </p:attrNameLst>
                                      </p:cBhvr>
                                      <p:tavLst>
                                        <p:tav tm="0">
                                          <p:val>
                                            <p:fltVal val="0"/>
                                          </p:val>
                                        </p:tav>
                                        <p:tav tm="100000">
                                          <p:val>
                                            <p:strVal val="#ppt_h"/>
                                          </p:val>
                                        </p:tav>
                                      </p:tavLst>
                                    </p:anim>
                                    <p:animEffect transition="in" filter="fade">
                                      <p:cBhvr>
                                        <p:cTn id="169" dur="500"/>
                                        <p:tgtEl>
                                          <p:spTgt spid="127"/>
                                        </p:tgtEl>
                                      </p:cBhvr>
                                    </p:animEffect>
                                  </p:childTnLst>
                                </p:cTn>
                              </p:par>
                            </p:childTnLst>
                          </p:cTn>
                        </p:par>
                        <p:par>
                          <p:cTn id="170" fill="hold">
                            <p:stCondLst>
                              <p:cond delay="17000"/>
                            </p:stCondLst>
                            <p:childTnLst>
                              <p:par>
                                <p:cTn id="171" presetID="10" presetClass="entr" presetSubtype="0" fill="hold" nodeType="afterEffect">
                                  <p:stCondLst>
                                    <p:cond delay="0"/>
                                  </p:stCondLst>
                                  <p:childTnLst>
                                    <p:set>
                                      <p:cBhvr>
                                        <p:cTn id="172" dur="1" fill="hold">
                                          <p:stCondLst>
                                            <p:cond delay="0"/>
                                          </p:stCondLst>
                                        </p:cTn>
                                        <p:tgtEl>
                                          <p:spTgt spid="71"/>
                                        </p:tgtEl>
                                        <p:attrNameLst>
                                          <p:attrName>style.visibility</p:attrName>
                                        </p:attrNameLst>
                                      </p:cBhvr>
                                      <p:to>
                                        <p:strVal val="visible"/>
                                      </p:to>
                                    </p:set>
                                    <p:animEffect transition="in" filter="fade">
                                      <p:cBhvr>
                                        <p:cTn id="173" dur="500"/>
                                        <p:tgtEl>
                                          <p:spTgt spid="71"/>
                                        </p:tgtEl>
                                      </p:cBhvr>
                                    </p:animEffect>
                                  </p:childTnLst>
                                </p:cTn>
                              </p:par>
                            </p:childTnLst>
                          </p:cTn>
                        </p:par>
                        <p:par>
                          <p:cTn id="174" fill="hold">
                            <p:stCondLst>
                              <p:cond delay="17500"/>
                            </p:stCondLst>
                            <p:childTnLst>
                              <p:par>
                                <p:cTn id="175" presetID="10" presetClass="entr" presetSubtype="0" fill="hold" nodeType="after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fade">
                                      <p:cBhvr>
                                        <p:cTn id="177" dur="500"/>
                                        <p:tgtEl>
                                          <p:spTgt spid="73"/>
                                        </p:tgtEl>
                                      </p:cBhvr>
                                    </p:animEffect>
                                  </p:childTnLst>
                                </p:cTn>
                              </p:par>
                            </p:childTnLst>
                          </p:cTn>
                        </p:par>
                        <p:par>
                          <p:cTn id="178" fill="hold">
                            <p:stCondLst>
                              <p:cond delay="18000"/>
                            </p:stCondLst>
                            <p:childTnLst>
                              <p:par>
                                <p:cTn id="179" presetID="53" presetClass="entr" presetSubtype="16" fill="hold" grpId="0" nodeType="afterEffect">
                                  <p:stCondLst>
                                    <p:cond delay="0"/>
                                  </p:stCondLst>
                                  <p:childTnLst>
                                    <p:set>
                                      <p:cBhvr>
                                        <p:cTn id="180" dur="1" fill="hold">
                                          <p:stCondLst>
                                            <p:cond delay="0"/>
                                          </p:stCondLst>
                                        </p:cTn>
                                        <p:tgtEl>
                                          <p:spTgt spid="133"/>
                                        </p:tgtEl>
                                        <p:attrNameLst>
                                          <p:attrName>style.visibility</p:attrName>
                                        </p:attrNameLst>
                                      </p:cBhvr>
                                      <p:to>
                                        <p:strVal val="visible"/>
                                      </p:to>
                                    </p:set>
                                    <p:anim calcmode="lin" valueType="num">
                                      <p:cBhvr>
                                        <p:cTn id="181" dur="500" fill="hold"/>
                                        <p:tgtEl>
                                          <p:spTgt spid="133"/>
                                        </p:tgtEl>
                                        <p:attrNameLst>
                                          <p:attrName>ppt_w</p:attrName>
                                        </p:attrNameLst>
                                      </p:cBhvr>
                                      <p:tavLst>
                                        <p:tav tm="0">
                                          <p:val>
                                            <p:fltVal val="0"/>
                                          </p:val>
                                        </p:tav>
                                        <p:tav tm="100000">
                                          <p:val>
                                            <p:strVal val="#ppt_w"/>
                                          </p:val>
                                        </p:tav>
                                      </p:tavLst>
                                    </p:anim>
                                    <p:anim calcmode="lin" valueType="num">
                                      <p:cBhvr>
                                        <p:cTn id="182" dur="500" fill="hold"/>
                                        <p:tgtEl>
                                          <p:spTgt spid="133"/>
                                        </p:tgtEl>
                                        <p:attrNameLst>
                                          <p:attrName>ppt_h</p:attrName>
                                        </p:attrNameLst>
                                      </p:cBhvr>
                                      <p:tavLst>
                                        <p:tav tm="0">
                                          <p:val>
                                            <p:fltVal val="0"/>
                                          </p:val>
                                        </p:tav>
                                        <p:tav tm="100000">
                                          <p:val>
                                            <p:strVal val="#ppt_h"/>
                                          </p:val>
                                        </p:tav>
                                      </p:tavLst>
                                    </p:anim>
                                    <p:animEffect transition="in" filter="fade">
                                      <p:cBhvr>
                                        <p:cTn id="183" dur="500"/>
                                        <p:tgtEl>
                                          <p:spTgt spid="133"/>
                                        </p:tgtEl>
                                      </p:cBhvr>
                                    </p:animEffect>
                                  </p:childTnLst>
                                </p:cTn>
                              </p:par>
                            </p:childTnLst>
                          </p:cTn>
                        </p:par>
                        <p:par>
                          <p:cTn id="184" fill="hold">
                            <p:stCondLst>
                              <p:cond delay="18500"/>
                            </p:stCondLst>
                            <p:childTnLst>
                              <p:par>
                                <p:cTn id="185" presetID="10" presetClass="entr" presetSubtype="0" fill="hold" nodeType="after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500"/>
                                        <p:tgtEl>
                                          <p:spTgt spid="74"/>
                                        </p:tgtEl>
                                      </p:cBhvr>
                                    </p:animEffect>
                                  </p:childTnLst>
                                </p:cTn>
                              </p:par>
                            </p:childTnLst>
                          </p:cTn>
                        </p:par>
                        <p:par>
                          <p:cTn id="188" fill="hold">
                            <p:stCondLst>
                              <p:cond delay="19000"/>
                            </p:stCondLst>
                            <p:childTnLst>
                              <p:par>
                                <p:cTn id="189" presetID="53" presetClass="entr" presetSubtype="16" fill="hold" grpId="0" nodeType="afterEffect">
                                  <p:stCondLst>
                                    <p:cond delay="0"/>
                                  </p:stCondLst>
                                  <p:childTnLst>
                                    <p:set>
                                      <p:cBhvr>
                                        <p:cTn id="190" dur="1" fill="hold">
                                          <p:stCondLst>
                                            <p:cond delay="0"/>
                                          </p:stCondLst>
                                        </p:cTn>
                                        <p:tgtEl>
                                          <p:spTgt spid="134"/>
                                        </p:tgtEl>
                                        <p:attrNameLst>
                                          <p:attrName>style.visibility</p:attrName>
                                        </p:attrNameLst>
                                      </p:cBhvr>
                                      <p:to>
                                        <p:strVal val="visible"/>
                                      </p:to>
                                    </p:set>
                                    <p:anim calcmode="lin" valueType="num">
                                      <p:cBhvr>
                                        <p:cTn id="191" dur="500" fill="hold"/>
                                        <p:tgtEl>
                                          <p:spTgt spid="134"/>
                                        </p:tgtEl>
                                        <p:attrNameLst>
                                          <p:attrName>ppt_w</p:attrName>
                                        </p:attrNameLst>
                                      </p:cBhvr>
                                      <p:tavLst>
                                        <p:tav tm="0">
                                          <p:val>
                                            <p:fltVal val="0"/>
                                          </p:val>
                                        </p:tav>
                                        <p:tav tm="100000">
                                          <p:val>
                                            <p:strVal val="#ppt_w"/>
                                          </p:val>
                                        </p:tav>
                                      </p:tavLst>
                                    </p:anim>
                                    <p:anim calcmode="lin" valueType="num">
                                      <p:cBhvr>
                                        <p:cTn id="192" dur="500" fill="hold"/>
                                        <p:tgtEl>
                                          <p:spTgt spid="134"/>
                                        </p:tgtEl>
                                        <p:attrNameLst>
                                          <p:attrName>ppt_h</p:attrName>
                                        </p:attrNameLst>
                                      </p:cBhvr>
                                      <p:tavLst>
                                        <p:tav tm="0">
                                          <p:val>
                                            <p:fltVal val="0"/>
                                          </p:val>
                                        </p:tav>
                                        <p:tav tm="100000">
                                          <p:val>
                                            <p:strVal val="#ppt_h"/>
                                          </p:val>
                                        </p:tav>
                                      </p:tavLst>
                                    </p:anim>
                                    <p:animEffect transition="in" filter="fade">
                                      <p:cBhvr>
                                        <p:cTn id="193" dur="500"/>
                                        <p:tgtEl>
                                          <p:spTgt spid="134"/>
                                        </p:tgtEl>
                                      </p:cBhvr>
                                    </p:animEffect>
                                  </p:childTnLst>
                                </p:cTn>
                              </p:par>
                            </p:childTnLst>
                          </p:cTn>
                        </p:par>
                        <p:par>
                          <p:cTn id="194" fill="hold">
                            <p:stCondLst>
                              <p:cond delay="19500"/>
                            </p:stCondLst>
                            <p:childTnLst>
                              <p:par>
                                <p:cTn id="195" presetID="53" presetClass="entr" presetSubtype="16" fill="hold" grpId="0" nodeType="afterEffect">
                                  <p:stCondLst>
                                    <p:cond delay="0"/>
                                  </p:stCondLst>
                                  <p:childTnLst>
                                    <p:set>
                                      <p:cBhvr>
                                        <p:cTn id="196" dur="1" fill="hold">
                                          <p:stCondLst>
                                            <p:cond delay="0"/>
                                          </p:stCondLst>
                                        </p:cTn>
                                        <p:tgtEl>
                                          <p:spTgt spid="155"/>
                                        </p:tgtEl>
                                        <p:attrNameLst>
                                          <p:attrName>style.visibility</p:attrName>
                                        </p:attrNameLst>
                                      </p:cBhvr>
                                      <p:to>
                                        <p:strVal val="visible"/>
                                      </p:to>
                                    </p:set>
                                    <p:anim calcmode="lin" valueType="num">
                                      <p:cBhvr>
                                        <p:cTn id="197" dur="500" fill="hold"/>
                                        <p:tgtEl>
                                          <p:spTgt spid="155"/>
                                        </p:tgtEl>
                                        <p:attrNameLst>
                                          <p:attrName>ppt_w</p:attrName>
                                        </p:attrNameLst>
                                      </p:cBhvr>
                                      <p:tavLst>
                                        <p:tav tm="0">
                                          <p:val>
                                            <p:fltVal val="0"/>
                                          </p:val>
                                        </p:tav>
                                        <p:tav tm="100000">
                                          <p:val>
                                            <p:strVal val="#ppt_w"/>
                                          </p:val>
                                        </p:tav>
                                      </p:tavLst>
                                    </p:anim>
                                    <p:anim calcmode="lin" valueType="num">
                                      <p:cBhvr>
                                        <p:cTn id="198" dur="500" fill="hold"/>
                                        <p:tgtEl>
                                          <p:spTgt spid="155"/>
                                        </p:tgtEl>
                                        <p:attrNameLst>
                                          <p:attrName>ppt_h</p:attrName>
                                        </p:attrNameLst>
                                      </p:cBhvr>
                                      <p:tavLst>
                                        <p:tav tm="0">
                                          <p:val>
                                            <p:fltVal val="0"/>
                                          </p:val>
                                        </p:tav>
                                        <p:tav tm="100000">
                                          <p:val>
                                            <p:strVal val="#ppt_h"/>
                                          </p:val>
                                        </p:tav>
                                      </p:tavLst>
                                    </p:anim>
                                    <p:animEffect transition="in" filter="fade">
                                      <p:cBhvr>
                                        <p:cTn id="19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0" grpId="0"/>
      <p:bldP spid="53" grpId="0" animBg="1"/>
      <p:bldP spid="54" grpId="0" animBg="1"/>
      <p:bldP spid="55" grpId="0" animBg="1"/>
      <p:bldP spid="56" grpId="0" animBg="1"/>
      <p:bldP spid="64" grpId="0" animBg="1"/>
      <p:bldP spid="65" grpId="0" animBg="1"/>
      <p:bldP spid="126" grpId="0" animBg="1"/>
      <p:bldP spid="132" grpId="0" animBg="1"/>
      <p:bldP spid="133" grpId="0" animBg="1"/>
      <p:bldP spid="134" grpId="0" animBg="1"/>
      <p:bldP spid="141" grpId="0" animBg="1"/>
      <p:bldP spid="147" grpId="0" animBg="1"/>
      <p:bldP spid="148" grpId="0" animBg="1"/>
      <p:bldP spid="149" grpId="0" animBg="1"/>
      <p:bldP spid="150" grpId="0"/>
      <p:bldP spid="151" grpId="0"/>
      <p:bldP spid="152" grpId="0"/>
      <p:bldP spid="153" grpId="0"/>
      <p:bldP spid="154" grpId="0"/>
      <p:bldP spid="1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00034" y="3964815"/>
            <a:ext cx="7949035" cy="2647031"/>
            <a:chOff x="3300034" y="3964815"/>
            <a:chExt cx="7949035" cy="2647031"/>
          </a:xfrm>
        </p:grpSpPr>
        <p:sp>
          <p:nvSpPr>
            <p:cNvPr id="19" name="Oval 18"/>
            <p:cNvSpPr/>
            <p:nvPr/>
          </p:nvSpPr>
          <p:spPr bwMode="auto">
            <a:xfrm>
              <a:off x="3300034" y="4123575"/>
              <a:ext cx="1553227" cy="1553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TextBox 33"/>
            <p:cNvSpPr txBox="1"/>
            <p:nvPr/>
          </p:nvSpPr>
          <p:spPr>
            <a:xfrm>
              <a:off x="4830580" y="3964815"/>
              <a:ext cx="5397883" cy="830960"/>
            </a:xfrm>
            <a:prstGeom prst="rect">
              <a:avLst/>
            </a:prstGeom>
            <a:noFill/>
          </p:spPr>
          <p:txBody>
            <a:bodyPr wrap="square" lIns="182843" tIns="91422" rIns="182843" bIns="91422" rtlCol="0">
              <a:spAutoFit/>
            </a:bodyPr>
            <a:lstStyle/>
            <a:p>
              <a:r>
                <a:rPr lang="id-ID" sz="4200" b="1" dirty="0">
                  <a:solidFill>
                    <a:schemeClr val="tx2"/>
                  </a:solidFill>
                  <a:latin typeface="Lato Regular"/>
                  <a:cs typeface="Lato Regular"/>
                </a:rPr>
                <a:t>ADVERTISING</a:t>
              </a:r>
              <a:endParaRPr lang="en-US" sz="4200" b="1" dirty="0">
                <a:solidFill>
                  <a:schemeClr val="tx2"/>
                </a:solidFill>
                <a:latin typeface="Lato Regular"/>
                <a:cs typeface="Lato Regular"/>
              </a:endParaRPr>
            </a:p>
          </p:txBody>
        </p:sp>
        <p:sp>
          <p:nvSpPr>
            <p:cNvPr id="35" name="TextBox 34"/>
            <p:cNvSpPr txBox="1"/>
            <p:nvPr/>
          </p:nvSpPr>
          <p:spPr>
            <a:xfrm>
              <a:off x="4810307" y="4666735"/>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statistical in methodologies are used in data analysis which summarizes data from a sample using indexes.</a:t>
              </a:r>
            </a:p>
          </p:txBody>
        </p:sp>
        <p:sp>
          <p:nvSpPr>
            <p:cNvPr id="57" name="AutoShape 19"/>
            <p:cNvSpPr>
              <a:spLocks/>
            </p:cNvSpPr>
            <p:nvPr/>
          </p:nvSpPr>
          <p:spPr bwMode="auto">
            <a:xfrm>
              <a:off x="3678988" y="4479962"/>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3" name="Group 2"/>
          <p:cNvGrpSpPr/>
          <p:nvPr/>
        </p:nvGrpSpPr>
        <p:grpSpPr>
          <a:xfrm>
            <a:off x="13144537" y="3942135"/>
            <a:ext cx="7949035" cy="2647031"/>
            <a:chOff x="13144537" y="3942135"/>
            <a:chExt cx="7949035" cy="2647031"/>
          </a:xfrm>
        </p:grpSpPr>
        <p:sp>
          <p:nvSpPr>
            <p:cNvPr id="41" name="Oval 40"/>
            <p:cNvSpPr/>
            <p:nvPr/>
          </p:nvSpPr>
          <p:spPr bwMode="auto">
            <a:xfrm>
              <a:off x="13144537" y="4100895"/>
              <a:ext cx="1553227" cy="1553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TextBox 38"/>
            <p:cNvSpPr txBox="1"/>
            <p:nvPr/>
          </p:nvSpPr>
          <p:spPr>
            <a:xfrm>
              <a:off x="14675084" y="3942135"/>
              <a:ext cx="4557150" cy="830960"/>
            </a:xfrm>
            <a:prstGeom prst="rect">
              <a:avLst/>
            </a:prstGeom>
            <a:noFill/>
          </p:spPr>
          <p:txBody>
            <a:bodyPr wrap="square" lIns="182843" tIns="91422" rIns="182843" bIns="91422" rtlCol="0">
              <a:spAutoFit/>
            </a:bodyPr>
            <a:lstStyle/>
            <a:p>
              <a:r>
                <a:rPr lang="id-ID" sz="4200" b="1" dirty="0">
                  <a:solidFill>
                    <a:schemeClr val="tx2"/>
                  </a:solidFill>
                  <a:latin typeface="Lato Regular"/>
                  <a:cs typeface="Lato Regular"/>
                </a:rPr>
                <a:t>SEO ANALYSIS</a:t>
              </a:r>
              <a:endParaRPr lang="en-US" sz="4200" b="1" dirty="0">
                <a:solidFill>
                  <a:schemeClr val="tx2"/>
                </a:solidFill>
                <a:latin typeface="Lato Regular"/>
                <a:cs typeface="Lato Regular"/>
              </a:endParaRPr>
            </a:p>
          </p:txBody>
        </p:sp>
        <p:sp>
          <p:nvSpPr>
            <p:cNvPr id="40" name="TextBox 39"/>
            <p:cNvSpPr txBox="1"/>
            <p:nvPr/>
          </p:nvSpPr>
          <p:spPr>
            <a:xfrm>
              <a:off x="14654810" y="4644055"/>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statistical in methodologies are used in data analysis which summarizes data from a sample using indexes.</a:t>
              </a:r>
            </a:p>
          </p:txBody>
        </p:sp>
        <p:sp>
          <p:nvSpPr>
            <p:cNvPr id="58" name="Freeform 169"/>
            <p:cNvSpPr>
              <a:spLocks noChangeArrowheads="1"/>
            </p:cNvSpPr>
            <p:nvPr/>
          </p:nvSpPr>
          <p:spPr bwMode="auto">
            <a:xfrm>
              <a:off x="13512861" y="4497378"/>
              <a:ext cx="784765" cy="627812"/>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 name="Group 3"/>
          <p:cNvGrpSpPr/>
          <p:nvPr/>
        </p:nvGrpSpPr>
        <p:grpSpPr>
          <a:xfrm>
            <a:off x="3300034" y="8228741"/>
            <a:ext cx="7949035" cy="2647031"/>
            <a:chOff x="3300034" y="8228741"/>
            <a:chExt cx="7949035" cy="2647031"/>
          </a:xfrm>
        </p:grpSpPr>
        <p:sp>
          <p:nvSpPr>
            <p:cNvPr id="49" name="Oval 48"/>
            <p:cNvSpPr/>
            <p:nvPr/>
          </p:nvSpPr>
          <p:spPr bwMode="auto">
            <a:xfrm>
              <a:off x="3300034" y="8387501"/>
              <a:ext cx="1553227" cy="1553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6" name="TextBox 45"/>
            <p:cNvSpPr txBox="1"/>
            <p:nvPr/>
          </p:nvSpPr>
          <p:spPr>
            <a:xfrm>
              <a:off x="4830581" y="8228741"/>
              <a:ext cx="4966972" cy="830960"/>
            </a:xfrm>
            <a:prstGeom prst="rect">
              <a:avLst/>
            </a:prstGeom>
            <a:noFill/>
          </p:spPr>
          <p:txBody>
            <a:bodyPr wrap="square" lIns="182843" tIns="91422" rIns="182843" bIns="91422" rtlCol="0">
              <a:spAutoFit/>
            </a:bodyPr>
            <a:lstStyle/>
            <a:p>
              <a:r>
                <a:rPr lang="id-ID" sz="4200" b="1" dirty="0">
                  <a:solidFill>
                    <a:schemeClr val="tx2"/>
                  </a:solidFill>
                  <a:latin typeface="Lato Regular"/>
                  <a:cs typeface="Lato Regular"/>
                </a:rPr>
                <a:t>DELIVERY</a:t>
              </a:r>
              <a:endParaRPr lang="en-US" sz="4200" b="1" dirty="0">
                <a:solidFill>
                  <a:schemeClr val="tx2"/>
                </a:solidFill>
                <a:latin typeface="Lato Regular"/>
                <a:cs typeface="Lato Regular"/>
              </a:endParaRPr>
            </a:p>
          </p:txBody>
        </p:sp>
        <p:sp>
          <p:nvSpPr>
            <p:cNvPr id="48" name="TextBox 47"/>
            <p:cNvSpPr txBox="1"/>
            <p:nvPr/>
          </p:nvSpPr>
          <p:spPr>
            <a:xfrm>
              <a:off x="4810307" y="8930661"/>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statistical in methodologies are used in data analysis which summarizes data from a sample using indexes.</a:t>
              </a:r>
            </a:p>
          </p:txBody>
        </p:sp>
        <p:sp>
          <p:nvSpPr>
            <p:cNvPr id="61" name="AutoShape 124"/>
            <p:cNvSpPr>
              <a:spLocks noChangeAspect="1"/>
            </p:cNvSpPr>
            <p:nvPr/>
          </p:nvSpPr>
          <p:spPr bwMode="auto">
            <a:xfrm flipH="1">
              <a:off x="3733796" y="8872008"/>
              <a:ext cx="773296"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5" name="Group 4"/>
          <p:cNvGrpSpPr/>
          <p:nvPr/>
        </p:nvGrpSpPr>
        <p:grpSpPr>
          <a:xfrm>
            <a:off x="13144537" y="8206061"/>
            <a:ext cx="7949035" cy="2647031"/>
            <a:chOff x="13144537" y="8206061"/>
            <a:chExt cx="7949035" cy="2647031"/>
          </a:xfrm>
        </p:grpSpPr>
        <p:sp>
          <p:nvSpPr>
            <p:cNvPr id="55" name="Oval 54"/>
            <p:cNvSpPr/>
            <p:nvPr/>
          </p:nvSpPr>
          <p:spPr bwMode="auto">
            <a:xfrm>
              <a:off x="13144537" y="8364819"/>
              <a:ext cx="1553227" cy="155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3" name="TextBox 52"/>
            <p:cNvSpPr txBox="1"/>
            <p:nvPr/>
          </p:nvSpPr>
          <p:spPr>
            <a:xfrm>
              <a:off x="14675084" y="8206061"/>
              <a:ext cx="5691126" cy="830960"/>
            </a:xfrm>
            <a:prstGeom prst="rect">
              <a:avLst/>
            </a:prstGeom>
            <a:noFill/>
          </p:spPr>
          <p:txBody>
            <a:bodyPr wrap="square" lIns="182843" tIns="91422" rIns="182843" bIns="91422" rtlCol="0">
              <a:spAutoFit/>
            </a:bodyPr>
            <a:lstStyle/>
            <a:p>
              <a:r>
                <a:rPr lang="id-ID" sz="4200" b="1" dirty="0">
                  <a:solidFill>
                    <a:schemeClr val="tx2"/>
                  </a:solidFill>
                  <a:latin typeface="Lato Regular"/>
                  <a:cs typeface="Lato Regular"/>
                </a:rPr>
                <a:t>PUBLIC RELATIONS</a:t>
              </a:r>
              <a:endParaRPr lang="en-US" sz="4200" b="1" dirty="0">
                <a:solidFill>
                  <a:schemeClr val="tx2"/>
                </a:solidFill>
                <a:latin typeface="Lato Regular"/>
                <a:cs typeface="Lato Regular"/>
              </a:endParaRPr>
            </a:p>
          </p:txBody>
        </p:sp>
        <p:sp>
          <p:nvSpPr>
            <p:cNvPr id="54" name="TextBox 53"/>
            <p:cNvSpPr txBox="1"/>
            <p:nvPr/>
          </p:nvSpPr>
          <p:spPr>
            <a:xfrm>
              <a:off x="14654810" y="8907981"/>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statistical in methodologies are used in data analysis which summarizes data from a sample using indexes.</a:t>
              </a:r>
            </a:p>
          </p:txBody>
        </p:sp>
        <p:sp>
          <p:nvSpPr>
            <p:cNvPr id="62" name="AutoShape 82"/>
            <p:cNvSpPr>
              <a:spLocks/>
            </p:cNvSpPr>
            <p:nvPr/>
          </p:nvSpPr>
          <p:spPr bwMode="auto">
            <a:xfrm>
              <a:off x="13621410" y="8827448"/>
              <a:ext cx="630772"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28" name="Group 27"/>
          <p:cNvGrpSpPr/>
          <p:nvPr/>
        </p:nvGrpSpPr>
        <p:grpSpPr>
          <a:xfrm>
            <a:off x="6008975" y="483017"/>
            <a:ext cx="12359700" cy="2079087"/>
            <a:chOff x="5988388" y="483017"/>
            <a:chExt cx="12359700" cy="2079087"/>
          </a:xfrm>
        </p:grpSpPr>
        <p:sp>
          <p:nvSpPr>
            <p:cNvPr id="29" name="TextBox 2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SEO Analysis</a:t>
              </a:r>
            </a:p>
          </p:txBody>
        </p:sp>
        <p:sp>
          <p:nvSpPr>
            <p:cNvPr id="30" name="Rectangle 2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41940409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Pure Functions</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0" name="TextBox 59"/>
          <p:cNvSpPr txBox="1"/>
          <p:nvPr/>
        </p:nvSpPr>
        <p:spPr>
          <a:xfrm>
            <a:off x="2261538" y="2700426"/>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Given the </a:t>
            </a:r>
            <a:r>
              <a:rPr lang="en-US" b="1" dirty="0">
                <a:latin typeface="Arial" charset="0"/>
                <a:ea typeface="Arial" charset="0"/>
                <a:cs typeface="Arial" charset="0"/>
              </a:rPr>
              <a:t>same inputs</a:t>
            </a:r>
            <a:r>
              <a:rPr lang="en-US" dirty="0">
                <a:latin typeface="Arial" charset="0"/>
                <a:ea typeface="Arial" charset="0"/>
                <a:cs typeface="Arial" charset="0"/>
              </a:rPr>
              <a:t>, always returns the </a:t>
            </a:r>
            <a:r>
              <a:rPr lang="en-US" b="1" dirty="0">
                <a:latin typeface="Arial" charset="0"/>
                <a:ea typeface="Arial" charset="0"/>
                <a:cs typeface="Arial" charset="0"/>
              </a:rPr>
              <a:t>same output</a:t>
            </a:r>
            <a:endParaRPr lang="en-US" sz="2400" b="1" dirty="0">
              <a:latin typeface="Arial" charset="0"/>
              <a:ea typeface="Arial" charset="0"/>
              <a:cs typeface="Arial" charset="0"/>
            </a:endParaRPr>
          </a:p>
        </p:txBody>
      </p:sp>
      <p:grpSp>
        <p:nvGrpSpPr>
          <p:cNvPr id="61" name="Group 60"/>
          <p:cNvGrpSpPr/>
          <p:nvPr/>
        </p:nvGrpSpPr>
        <p:grpSpPr>
          <a:xfrm>
            <a:off x="1342708" y="4096092"/>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4" name="TextBox 63"/>
          <p:cNvSpPr txBox="1"/>
          <p:nvPr/>
        </p:nvSpPr>
        <p:spPr>
          <a:xfrm>
            <a:off x="2261538" y="4043272"/>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H</a:t>
            </a:r>
            <a:r>
              <a:rPr lang="es-ES" dirty="0">
                <a:latin typeface="Arial" charset="0"/>
                <a:ea typeface="Arial" charset="0"/>
                <a:cs typeface="Arial" charset="0"/>
              </a:rPr>
              <a:t>as </a:t>
            </a:r>
            <a:r>
              <a:rPr lang="es-ES" b="1" dirty="0" err="1">
                <a:latin typeface="Arial" charset="0"/>
                <a:ea typeface="Arial" charset="0"/>
                <a:cs typeface="Arial" charset="0"/>
              </a:rPr>
              <a:t>zero</a:t>
            </a:r>
            <a:r>
              <a:rPr lang="es-ES" b="1" dirty="0">
                <a:latin typeface="Arial" charset="0"/>
                <a:ea typeface="Arial" charset="0"/>
                <a:cs typeface="Arial" charset="0"/>
              </a:rPr>
              <a:t> </a:t>
            </a:r>
            <a:r>
              <a:rPr lang="es-ES" b="1" dirty="0" err="1">
                <a:latin typeface="Arial" charset="0"/>
                <a:ea typeface="Arial" charset="0"/>
                <a:cs typeface="Arial" charset="0"/>
              </a:rPr>
              <a:t>side-effects</a:t>
            </a:r>
            <a:endParaRPr lang="en-US" sz="2400" b="1" dirty="0">
              <a:latin typeface="Arial" charset="0"/>
              <a:ea typeface="Arial" charset="0"/>
              <a:cs typeface="Arial" charset="0"/>
            </a:endParaRPr>
          </a:p>
        </p:txBody>
      </p:sp>
      <p:grpSp>
        <p:nvGrpSpPr>
          <p:cNvPr id="70" name="Group 69"/>
          <p:cNvGrpSpPr/>
          <p:nvPr/>
        </p:nvGrpSpPr>
        <p:grpSpPr>
          <a:xfrm>
            <a:off x="1342708" y="5495231"/>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5442411"/>
            <a:ext cx="17378787" cy="775561"/>
          </a:xfrm>
          <a:prstGeom prst="rect">
            <a:avLst/>
          </a:prstGeom>
          <a:noFill/>
        </p:spPr>
        <p:txBody>
          <a:bodyPr wrap="square" lIns="219419" tIns="109710" rIns="219419" bIns="109710" rtlCol="0">
            <a:spAutoFit/>
          </a:bodyPr>
          <a:lstStyle/>
          <a:p>
            <a:r>
              <a:rPr lang="en-US" b="1" dirty="0">
                <a:latin typeface="Arial" charset="0"/>
                <a:ea typeface="Arial" charset="0"/>
                <a:cs typeface="Arial" charset="0"/>
              </a:rPr>
              <a:t>Don’t mutate</a:t>
            </a:r>
            <a:r>
              <a:rPr lang="en-US" dirty="0">
                <a:latin typeface="Arial" charset="0"/>
                <a:ea typeface="Arial" charset="0"/>
                <a:cs typeface="Arial" charset="0"/>
              </a:rPr>
              <a:t> variables outside of their inner scope</a:t>
            </a:r>
            <a:endParaRPr lang="en-US" sz="2400" b="1" dirty="0">
              <a:latin typeface="Arial" charset="0"/>
              <a:ea typeface="Arial" charset="0"/>
              <a:cs typeface="Arial" charset="0"/>
            </a:endParaRPr>
          </a:p>
        </p:txBody>
      </p:sp>
      <p:grpSp>
        <p:nvGrpSpPr>
          <p:cNvPr id="74" name="Group 73"/>
          <p:cNvGrpSpPr/>
          <p:nvPr/>
        </p:nvGrpSpPr>
        <p:grpSpPr>
          <a:xfrm>
            <a:off x="1342708" y="6838077"/>
            <a:ext cx="669752" cy="669926"/>
            <a:chOff x="3616973" y="6548867"/>
            <a:chExt cx="669752" cy="669926"/>
          </a:xfrm>
        </p:grpSpPr>
        <p:sp>
          <p:nvSpPr>
            <p:cNvPr id="75"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6"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84" name="TextBox 83"/>
          <p:cNvSpPr txBox="1"/>
          <p:nvPr/>
        </p:nvSpPr>
        <p:spPr>
          <a:xfrm>
            <a:off x="2261538" y="6785257"/>
            <a:ext cx="17378787" cy="775561"/>
          </a:xfrm>
          <a:prstGeom prst="rect">
            <a:avLst/>
          </a:prstGeom>
          <a:noFill/>
        </p:spPr>
        <p:txBody>
          <a:bodyPr wrap="square" lIns="219419" tIns="109710" rIns="219419" bIns="109710" rtlCol="0">
            <a:spAutoFit/>
          </a:bodyPr>
          <a:lstStyle/>
          <a:p>
            <a:r>
              <a:rPr lang="es-ES" b="1" dirty="0" err="1">
                <a:latin typeface="Arial" charset="0"/>
                <a:ea typeface="Arial" charset="0"/>
                <a:cs typeface="Arial" charset="0"/>
              </a:rPr>
              <a:t>Don’t</a:t>
            </a:r>
            <a:r>
              <a:rPr lang="es-ES" b="1" dirty="0">
                <a:latin typeface="Arial" charset="0"/>
                <a:ea typeface="Arial" charset="0"/>
                <a:cs typeface="Arial" charset="0"/>
              </a:rPr>
              <a:t> </a:t>
            </a:r>
            <a:r>
              <a:rPr lang="es-ES" b="1" dirty="0" err="1">
                <a:latin typeface="Arial" charset="0"/>
                <a:ea typeface="Arial" charset="0"/>
                <a:cs typeface="Arial" charset="0"/>
              </a:rPr>
              <a:t>mutate</a:t>
            </a:r>
            <a:r>
              <a:rPr lang="es-ES" b="1" dirty="0">
                <a:latin typeface="Arial" charset="0"/>
                <a:ea typeface="Arial" charset="0"/>
                <a:cs typeface="Arial" charset="0"/>
              </a:rPr>
              <a:t> </a:t>
            </a:r>
            <a:r>
              <a:rPr lang="es-ES" dirty="0" err="1">
                <a:latin typeface="Arial" charset="0"/>
                <a:ea typeface="Arial" charset="0"/>
                <a:cs typeface="Arial" charset="0"/>
              </a:rPr>
              <a:t>their</a:t>
            </a:r>
            <a:r>
              <a:rPr lang="es-ES" dirty="0">
                <a:latin typeface="Arial" charset="0"/>
                <a:ea typeface="Arial" charset="0"/>
                <a:cs typeface="Arial" charset="0"/>
              </a:rPr>
              <a:t> </a:t>
            </a:r>
            <a:r>
              <a:rPr lang="es-ES" dirty="0" err="1">
                <a:latin typeface="Arial" charset="0"/>
                <a:ea typeface="Arial" charset="0"/>
                <a:cs typeface="Arial" charset="0"/>
              </a:rPr>
              <a:t>arguments</a:t>
            </a:r>
            <a:endParaRPr lang="en-US" sz="2400" b="1" dirty="0">
              <a:latin typeface="Arial" charset="0"/>
              <a:ea typeface="Arial" charset="0"/>
              <a:cs typeface="Arial" charset="0"/>
            </a:endParaRPr>
          </a:p>
        </p:txBody>
      </p:sp>
      <p:grpSp>
        <p:nvGrpSpPr>
          <p:cNvPr id="86" name="Group 85"/>
          <p:cNvGrpSpPr/>
          <p:nvPr/>
        </p:nvGrpSpPr>
        <p:grpSpPr>
          <a:xfrm>
            <a:off x="1342708" y="8180923"/>
            <a:ext cx="669752" cy="669926"/>
            <a:chOff x="3616973" y="6548867"/>
            <a:chExt cx="669752" cy="669926"/>
          </a:xfrm>
        </p:grpSpPr>
        <p:sp>
          <p:nvSpPr>
            <p:cNvPr id="89"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01"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102" name="TextBox 101"/>
          <p:cNvSpPr txBox="1"/>
          <p:nvPr/>
        </p:nvSpPr>
        <p:spPr>
          <a:xfrm>
            <a:off x="2261538" y="8128103"/>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Pure functions are definitionally </a:t>
            </a:r>
            <a:r>
              <a:rPr lang="en-US" b="1" dirty="0">
                <a:latin typeface="Arial" charset="0"/>
                <a:ea typeface="Arial" charset="0"/>
                <a:cs typeface="Arial" charset="0"/>
              </a:rPr>
              <a:t>simpler</a:t>
            </a:r>
            <a:endParaRPr lang="en-US" sz="2400" b="1" dirty="0">
              <a:latin typeface="Arial" charset="0"/>
              <a:ea typeface="Arial" charset="0"/>
              <a:cs typeface="Arial" charset="0"/>
            </a:endParaRPr>
          </a:p>
        </p:txBody>
      </p:sp>
      <p:grpSp>
        <p:nvGrpSpPr>
          <p:cNvPr id="103" name="Group 102"/>
          <p:cNvGrpSpPr/>
          <p:nvPr/>
        </p:nvGrpSpPr>
        <p:grpSpPr>
          <a:xfrm>
            <a:off x="1342708" y="9523769"/>
            <a:ext cx="669752" cy="669926"/>
            <a:chOff x="3616973" y="6548867"/>
            <a:chExt cx="669752" cy="669926"/>
          </a:xfrm>
        </p:grpSpPr>
        <p:sp>
          <p:nvSpPr>
            <p:cNvPr id="106"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07"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108" name="TextBox 107"/>
          <p:cNvSpPr txBox="1"/>
          <p:nvPr/>
        </p:nvSpPr>
        <p:spPr>
          <a:xfrm>
            <a:off x="2261538" y="9470949"/>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Pure functions are simpler to </a:t>
            </a:r>
            <a:r>
              <a:rPr lang="en-US" b="1" dirty="0">
                <a:latin typeface="Arial" charset="0"/>
                <a:ea typeface="Arial" charset="0"/>
                <a:cs typeface="Arial" charset="0"/>
              </a:rPr>
              <a:t>test</a:t>
            </a:r>
            <a:endParaRPr lang="en-US" sz="2400" b="1" dirty="0">
              <a:latin typeface="Arial" charset="0"/>
              <a:ea typeface="Arial" charset="0"/>
              <a:cs typeface="Arial" charset="0"/>
            </a:endParaRPr>
          </a:p>
        </p:txBody>
      </p:sp>
      <p:grpSp>
        <p:nvGrpSpPr>
          <p:cNvPr id="109" name="Group 108"/>
          <p:cNvGrpSpPr/>
          <p:nvPr/>
        </p:nvGrpSpPr>
        <p:grpSpPr>
          <a:xfrm>
            <a:off x="1342708" y="10922908"/>
            <a:ext cx="669752" cy="669926"/>
            <a:chOff x="3616973" y="6548867"/>
            <a:chExt cx="669752" cy="669926"/>
          </a:xfrm>
        </p:grpSpPr>
        <p:sp>
          <p:nvSpPr>
            <p:cNvPr id="11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1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114" name="TextBox 113"/>
          <p:cNvSpPr txBox="1"/>
          <p:nvPr/>
        </p:nvSpPr>
        <p:spPr>
          <a:xfrm>
            <a:off x="2261538" y="10870088"/>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Pure functions can be </a:t>
            </a:r>
            <a:r>
              <a:rPr lang="en-US" b="1" dirty="0" err="1">
                <a:latin typeface="Arial" charset="0"/>
                <a:ea typeface="Arial" charset="0"/>
                <a:cs typeface="Arial" charset="0"/>
              </a:rPr>
              <a:t>memoized</a:t>
            </a:r>
            <a:endParaRPr lang="en-US" sz="2400" b="1" dirty="0">
              <a:latin typeface="Arial" charset="0"/>
              <a:ea typeface="Arial" charset="0"/>
              <a:cs typeface="Arial" charset="0"/>
            </a:endParaRPr>
          </a:p>
        </p:txBody>
      </p:sp>
      <p:grpSp>
        <p:nvGrpSpPr>
          <p:cNvPr id="115" name="Group 114"/>
          <p:cNvGrpSpPr/>
          <p:nvPr/>
        </p:nvGrpSpPr>
        <p:grpSpPr>
          <a:xfrm>
            <a:off x="1342708" y="12322047"/>
            <a:ext cx="669752" cy="669926"/>
            <a:chOff x="3616973" y="6548867"/>
            <a:chExt cx="669752" cy="669926"/>
          </a:xfrm>
        </p:grpSpPr>
        <p:sp>
          <p:nvSpPr>
            <p:cNvPr id="118"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1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120" name="TextBox 119"/>
          <p:cNvSpPr txBox="1"/>
          <p:nvPr/>
        </p:nvSpPr>
        <p:spPr>
          <a:xfrm>
            <a:off x="2261538" y="12269227"/>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Can invoke other pure functions</a:t>
            </a:r>
            <a:endParaRPr lang="en-US" sz="2400" dirty="0">
              <a:latin typeface="Arial" charset="0"/>
              <a:ea typeface="Arial" charset="0"/>
              <a:cs typeface="Arial" charset="0"/>
            </a:endParaRPr>
          </a:p>
        </p:txBody>
      </p:sp>
      <p:sp>
        <p:nvSpPr>
          <p:cNvPr id="121" name="Shape 96"/>
          <p:cNvSpPr txBox="1">
            <a:spLocks/>
          </p:cNvSpPr>
          <p:nvPr/>
        </p:nvSpPr>
        <p:spPr>
          <a:xfrm>
            <a:off x="14871940" y="4467373"/>
            <a:ext cx="11470810" cy="6462673"/>
          </a:xfrm>
          <a:prstGeom prst="rect">
            <a:avLst/>
          </a:prstGeom>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buClr>
                <a:schemeClr val="dk1"/>
              </a:buClr>
              <a:buSzPct val="45833"/>
              <a:buFont typeface="Arial"/>
              <a:buNone/>
            </a:pPr>
            <a:r>
              <a:rPr lang="es-ES" sz="3200" dirty="0" err="1">
                <a:solidFill>
                  <a:srgbClr val="3B3B3B"/>
                </a:solidFill>
                <a:latin typeface="Consolas"/>
                <a:ea typeface="Consolas"/>
                <a:cs typeface="Consolas"/>
                <a:sym typeface="Consolas"/>
              </a:rPr>
              <a:t>var</a:t>
            </a:r>
            <a:r>
              <a:rPr lang="es-ES" sz="3200" dirty="0">
                <a:solidFill>
                  <a:srgbClr val="3B3B3B"/>
                </a:solidFill>
                <a:latin typeface="Consolas"/>
                <a:ea typeface="Consolas"/>
                <a:cs typeface="Consolas"/>
                <a:sym typeface="Consolas"/>
              </a:rPr>
              <a:t> </a:t>
            </a:r>
            <a:r>
              <a:rPr lang="es-ES" sz="3200" dirty="0">
                <a:solidFill>
                  <a:srgbClr val="006699"/>
                </a:solidFill>
                <a:latin typeface="Consolas"/>
                <a:ea typeface="Consolas"/>
                <a:cs typeface="Consolas"/>
                <a:sym typeface="Consolas"/>
              </a:rPr>
              <a:t>data</a:t>
            </a:r>
            <a:r>
              <a:rPr lang="es-ES" sz="3200" dirty="0">
                <a:solidFill>
                  <a:srgbClr val="3B3B3B"/>
                </a:solidFill>
                <a:latin typeface="Consolas"/>
                <a:ea typeface="Consolas"/>
                <a:cs typeface="Consolas"/>
                <a:sym typeface="Consolas"/>
              </a:rPr>
              <a:t> </a:t>
            </a:r>
            <a:r>
              <a:rPr lang="es-ES" sz="3200" dirty="0">
                <a:solidFill>
                  <a:srgbClr val="006699"/>
                </a:solidFill>
                <a:latin typeface="Consolas"/>
                <a:ea typeface="Consolas"/>
                <a:cs typeface="Consolas"/>
                <a:sym typeface="Consolas"/>
              </a:rPr>
              <a:t>=</a:t>
            </a:r>
            <a:r>
              <a:rPr lang="es-ES" sz="3200" dirty="0">
                <a:solidFill>
                  <a:srgbClr val="3B3B3B"/>
                </a:solidFill>
                <a:latin typeface="Consolas"/>
                <a:ea typeface="Consolas"/>
                <a:cs typeface="Consolas"/>
                <a:sym typeface="Consolas"/>
              </a:rPr>
              <a:t> [1, 2, 3, 4, 5, 6, 7];</a:t>
            </a:r>
            <a:br>
              <a:rPr lang="es-ES" sz="3200" dirty="0">
                <a:solidFill>
                  <a:srgbClr val="3B3B3B"/>
                </a:solidFill>
                <a:latin typeface="Consolas"/>
                <a:ea typeface="Consolas"/>
                <a:cs typeface="Consolas"/>
                <a:sym typeface="Consolas"/>
              </a:rPr>
            </a:br>
            <a:br>
              <a:rPr lang="es-ES" sz="1800" dirty="0">
                <a:solidFill>
                  <a:srgbClr val="3B3B3B"/>
                </a:solidFill>
                <a:latin typeface="Consolas"/>
                <a:ea typeface="Consolas"/>
                <a:cs typeface="Consolas"/>
                <a:sym typeface="Consolas"/>
              </a:rPr>
            </a:br>
            <a:r>
              <a:rPr lang="es-ES" sz="3200" dirty="0" err="1">
                <a:solidFill>
                  <a:srgbClr val="3B3B3B"/>
                </a:solidFill>
                <a:latin typeface="Consolas"/>
                <a:ea typeface="Consolas"/>
                <a:cs typeface="Consolas"/>
                <a:sym typeface="Consolas"/>
              </a:rPr>
              <a:t>var</a:t>
            </a: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numbers</a:t>
            </a:r>
            <a:r>
              <a:rPr lang="es-ES" sz="3200" dirty="0">
                <a:solidFill>
                  <a:srgbClr val="3B3B3B"/>
                </a:solidFill>
                <a:latin typeface="Consolas"/>
                <a:ea typeface="Consolas"/>
                <a:cs typeface="Consolas"/>
                <a:sym typeface="Consolas"/>
              </a:rPr>
              <a:t> </a:t>
            </a:r>
            <a:r>
              <a:rPr lang="es-ES" sz="3200" dirty="0">
                <a:solidFill>
                  <a:srgbClr val="006699"/>
                </a:solidFill>
                <a:latin typeface="Consolas"/>
                <a:ea typeface="Consolas"/>
                <a:cs typeface="Consolas"/>
                <a:sym typeface="Consolas"/>
              </a:rPr>
              <a:t>=</a:t>
            </a:r>
            <a:r>
              <a:rPr lang="es-ES" sz="3200" dirty="0">
                <a:solidFill>
                  <a:srgbClr val="3B3B3B"/>
                </a:solidFill>
                <a:latin typeface="Consolas"/>
                <a:ea typeface="Consolas"/>
                <a:cs typeface="Consolas"/>
                <a:sym typeface="Consolas"/>
              </a:rPr>
              <a:t> </a:t>
            </a:r>
            <a:r>
              <a:rPr lang="es-ES" sz="3200" dirty="0" err="1">
                <a:solidFill>
                  <a:srgbClr val="006699"/>
                </a:solidFill>
                <a:latin typeface="Consolas"/>
                <a:ea typeface="Consolas"/>
                <a:cs typeface="Consolas"/>
                <a:sym typeface="Consolas"/>
              </a:rPr>
              <a:t>data.</a:t>
            </a:r>
            <a:r>
              <a:rPr lang="es-ES" sz="3200" dirty="0" err="1">
                <a:solidFill>
                  <a:srgbClr val="45AE34"/>
                </a:solidFill>
                <a:latin typeface="Consolas"/>
                <a:ea typeface="Consolas"/>
                <a:cs typeface="Consolas"/>
                <a:sym typeface="Consolas"/>
              </a:rPr>
              <a:t>map</a:t>
            </a:r>
            <a:r>
              <a:rPr lang="es-ES" sz="3200" dirty="0">
                <a:solidFill>
                  <a:srgbClr val="3B3B3B"/>
                </a:solidFill>
                <a:latin typeface="Consolas"/>
                <a:ea typeface="Consolas"/>
                <a:cs typeface="Consolas"/>
                <a:sym typeface="Consolas"/>
              </a:rPr>
              <a:t>(</a:t>
            </a:r>
            <a:r>
              <a:rPr lang="es-ES" sz="3200" dirty="0" err="1">
                <a:solidFill>
                  <a:srgbClr val="3B3B3B"/>
                </a:solidFill>
                <a:latin typeface="Consolas"/>
                <a:ea typeface="Consolas"/>
                <a:cs typeface="Consolas"/>
                <a:sym typeface="Consolas"/>
              </a:rPr>
              <a:t>function</a:t>
            </a: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nr</a:t>
            </a:r>
            <a:r>
              <a:rPr lang="es-ES" sz="3200" dirty="0">
                <a:solidFill>
                  <a:srgbClr val="3B3B3B"/>
                </a:solidFill>
                <a:latin typeface="Consolas"/>
                <a:ea typeface="Consolas"/>
                <a:cs typeface="Consolas"/>
                <a:sym typeface="Consolas"/>
              </a:rPr>
              <a:t>) {</a:t>
            </a:r>
            <a:br>
              <a:rPr lang="es-ES" sz="3200" dirty="0">
                <a:solidFill>
                  <a:srgbClr val="3B3B3B"/>
                </a:solidFill>
                <a:latin typeface="Consolas"/>
                <a:ea typeface="Consolas"/>
                <a:cs typeface="Consolas"/>
                <a:sym typeface="Consolas"/>
              </a:rPr>
            </a:br>
            <a:r>
              <a:rPr lang="es-ES" sz="3200" dirty="0">
                <a:solidFill>
                  <a:srgbClr val="3B3B3B"/>
                </a:solidFill>
                <a:latin typeface="Consolas"/>
                <a:ea typeface="Consolas"/>
                <a:cs typeface="Consolas"/>
                <a:sym typeface="Consolas"/>
              </a:rPr>
              <a:t>    </a:t>
            </a:r>
            <a:r>
              <a:rPr lang="es-ES" sz="3200" dirty="0" err="1">
                <a:solidFill>
                  <a:srgbClr val="45AE34"/>
                </a:solidFill>
                <a:latin typeface="Consolas"/>
                <a:ea typeface="Consolas"/>
                <a:cs typeface="Consolas"/>
                <a:sym typeface="Consolas"/>
              </a:rPr>
              <a:t>return</a:t>
            </a: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nr</a:t>
            </a:r>
            <a:r>
              <a:rPr lang="es-ES" sz="3200" dirty="0">
                <a:solidFill>
                  <a:srgbClr val="3B3B3B"/>
                </a:solidFill>
                <a:latin typeface="Consolas"/>
                <a:ea typeface="Consolas"/>
                <a:cs typeface="Consolas"/>
                <a:sym typeface="Consolas"/>
              </a:rPr>
              <a:t> + 1;</a:t>
            </a:r>
            <a:br>
              <a:rPr lang="es-ES" sz="3200" dirty="0">
                <a:solidFill>
                  <a:srgbClr val="3B3B3B"/>
                </a:solidFill>
                <a:latin typeface="Consolas"/>
                <a:ea typeface="Consolas"/>
                <a:cs typeface="Consolas"/>
                <a:sym typeface="Consolas"/>
              </a:rPr>
            </a:br>
            <a:r>
              <a:rPr lang="es-ES" sz="3200" dirty="0">
                <a:solidFill>
                  <a:srgbClr val="3B3B3B"/>
                </a:solidFill>
                <a:latin typeface="Consolas"/>
                <a:ea typeface="Consolas"/>
                <a:cs typeface="Consolas"/>
                <a:sym typeface="Consolas"/>
              </a:rPr>
              <a:t>})</a:t>
            </a:r>
            <a:r>
              <a:rPr lang="es-ES" sz="3200" dirty="0">
                <a:solidFill>
                  <a:srgbClr val="006699"/>
                </a:solidFill>
                <a:latin typeface="Consolas"/>
                <a:ea typeface="Consolas"/>
                <a:cs typeface="Consolas"/>
                <a:sym typeface="Consolas"/>
              </a:rPr>
              <a:t>.</a:t>
            </a:r>
            <a:r>
              <a:rPr lang="es-ES" sz="3200" dirty="0" err="1">
                <a:solidFill>
                  <a:srgbClr val="45AE34"/>
                </a:solidFill>
                <a:latin typeface="Consolas"/>
                <a:ea typeface="Consolas"/>
                <a:cs typeface="Consolas"/>
                <a:sym typeface="Consolas"/>
              </a:rPr>
              <a:t>filter</a:t>
            </a:r>
            <a:r>
              <a:rPr lang="es-ES" sz="3200" dirty="0">
                <a:solidFill>
                  <a:srgbClr val="3B3B3B"/>
                </a:solidFill>
                <a:latin typeface="Consolas"/>
                <a:ea typeface="Consolas"/>
                <a:cs typeface="Consolas"/>
                <a:sym typeface="Consolas"/>
              </a:rPr>
              <a:t>(</a:t>
            </a:r>
            <a:r>
              <a:rPr lang="es-ES" sz="3200" dirty="0" err="1">
                <a:solidFill>
                  <a:srgbClr val="3B3B3B"/>
                </a:solidFill>
                <a:latin typeface="Consolas"/>
                <a:ea typeface="Consolas"/>
                <a:cs typeface="Consolas"/>
                <a:sym typeface="Consolas"/>
              </a:rPr>
              <a:t>function</a:t>
            </a: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nr</a:t>
            </a:r>
            <a:r>
              <a:rPr lang="es-ES" sz="3200" dirty="0">
                <a:solidFill>
                  <a:srgbClr val="3B3B3B"/>
                </a:solidFill>
                <a:latin typeface="Consolas"/>
                <a:ea typeface="Consolas"/>
                <a:cs typeface="Consolas"/>
                <a:sym typeface="Consolas"/>
              </a:rPr>
              <a:t>) {</a:t>
            </a:r>
            <a:br>
              <a:rPr lang="es-ES" sz="3200" dirty="0">
                <a:solidFill>
                  <a:srgbClr val="3B3B3B"/>
                </a:solidFill>
                <a:latin typeface="Consolas"/>
                <a:ea typeface="Consolas"/>
                <a:cs typeface="Consolas"/>
                <a:sym typeface="Consolas"/>
              </a:rPr>
            </a:br>
            <a:r>
              <a:rPr lang="es-ES" sz="3200" dirty="0">
                <a:solidFill>
                  <a:srgbClr val="3B3B3B"/>
                </a:solidFill>
                <a:latin typeface="Consolas"/>
                <a:ea typeface="Consolas"/>
                <a:cs typeface="Consolas"/>
                <a:sym typeface="Consolas"/>
              </a:rPr>
              <a:t>    </a:t>
            </a:r>
            <a:r>
              <a:rPr lang="es-ES" sz="3200" dirty="0" err="1">
                <a:solidFill>
                  <a:srgbClr val="45AE34"/>
                </a:solidFill>
                <a:latin typeface="Consolas"/>
                <a:ea typeface="Consolas"/>
                <a:cs typeface="Consolas"/>
                <a:sym typeface="Consolas"/>
              </a:rPr>
              <a:t>return</a:t>
            </a: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nr</a:t>
            </a:r>
            <a:r>
              <a:rPr lang="es-ES" sz="3200" dirty="0">
                <a:solidFill>
                  <a:srgbClr val="3B3B3B"/>
                </a:solidFill>
                <a:latin typeface="Consolas"/>
                <a:ea typeface="Consolas"/>
                <a:cs typeface="Consolas"/>
                <a:sym typeface="Consolas"/>
              </a:rPr>
              <a:t> % 2 === 0;</a:t>
            </a:r>
            <a:br>
              <a:rPr lang="es-ES" sz="3200" dirty="0">
                <a:solidFill>
                  <a:srgbClr val="3B3B3B"/>
                </a:solidFill>
                <a:latin typeface="Consolas"/>
                <a:ea typeface="Consolas"/>
                <a:cs typeface="Consolas"/>
                <a:sym typeface="Consolas"/>
              </a:rPr>
            </a:br>
            <a:r>
              <a:rPr lang="es-ES" sz="3200" dirty="0">
                <a:solidFill>
                  <a:srgbClr val="3B3B3B"/>
                </a:solidFill>
                <a:latin typeface="Consolas"/>
                <a:ea typeface="Consolas"/>
                <a:cs typeface="Consolas"/>
                <a:sym typeface="Consolas"/>
              </a:rPr>
              <a:t>});</a:t>
            </a:r>
          </a:p>
          <a:p>
            <a:pPr>
              <a:lnSpc>
                <a:spcPct val="150000"/>
              </a:lnSpc>
              <a:spcBef>
                <a:spcPts val="0"/>
              </a:spcBef>
              <a:buClr>
                <a:schemeClr val="dk1"/>
              </a:buClr>
              <a:buFont typeface="Arial"/>
              <a:buNone/>
            </a:pPr>
            <a:endParaRPr lang="es-ES" sz="1800" dirty="0">
              <a:solidFill>
                <a:srgbClr val="3B3B3B"/>
              </a:solidFill>
              <a:latin typeface="Consolas"/>
              <a:ea typeface="Consolas"/>
              <a:cs typeface="Consolas"/>
              <a:sym typeface="Consolas"/>
            </a:endParaRPr>
          </a:p>
          <a:p>
            <a:pPr>
              <a:lnSpc>
                <a:spcPct val="115000"/>
              </a:lnSpc>
              <a:spcBef>
                <a:spcPts val="0"/>
              </a:spcBef>
              <a:buClr>
                <a:schemeClr val="dk1"/>
              </a:buClr>
              <a:buSzPct val="45833"/>
              <a:buFont typeface="Arial"/>
              <a:buNone/>
            </a:pPr>
            <a:r>
              <a:rPr lang="es-ES" sz="3200" dirty="0">
                <a:solidFill>
                  <a:srgbClr val="3B3B3B"/>
                </a:solidFill>
                <a:latin typeface="Consolas"/>
                <a:ea typeface="Consolas"/>
                <a:cs typeface="Consolas"/>
                <a:sym typeface="Consolas"/>
              </a:rPr>
              <a:t>// </a:t>
            </a:r>
            <a:r>
              <a:rPr lang="es-ES" sz="3200" dirty="0" err="1">
                <a:solidFill>
                  <a:srgbClr val="3B3B3B"/>
                </a:solidFill>
                <a:latin typeface="Consolas"/>
                <a:ea typeface="Consolas"/>
                <a:cs typeface="Consolas"/>
                <a:sym typeface="Consolas"/>
              </a:rPr>
              <a:t>numbers</a:t>
            </a:r>
            <a:r>
              <a:rPr lang="es-ES" sz="3200" dirty="0">
                <a:solidFill>
                  <a:srgbClr val="3B3B3B"/>
                </a:solidFill>
                <a:latin typeface="Consolas"/>
                <a:ea typeface="Consolas"/>
                <a:cs typeface="Consolas"/>
                <a:sym typeface="Consolas"/>
              </a:rPr>
              <a:t> = [2, 4, 6, 8]</a:t>
            </a:r>
          </a:p>
        </p:txBody>
      </p:sp>
    </p:spTree>
    <p:extLst>
      <p:ext uri="{BB962C8B-B14F-4D97-AF65-F5344CB8AC3E}">
        <p14:creationId xmlns:p14="http://schemas.microsoft.com/office/powerpoint/2010/main" val="3437582521"/>
      </p:ext>
    </p:extLst>
  </p:cSld>
  <p:clrMapOvr>
    <a:masterClrMapping/>
  </p:clrMapOvr>
  <p:transition spd="slow" advClick="0">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04483" y="3569621"/>
            <a:ext cx="3582261" cy="3546434"/>
            <a:chOff x="1021066" y="1539127"/>
            <a:chExt cx="1343698" cy="1329913"/>
          </a:xfrm>
        </p:grpSpPr>
        <p:sp>
          <p:nvSpPr>
            <p:cNvPr id="7" name="Freeform 1"/>
            <p:cNvSpPr>
              <a:spLocks noChangeArrowheads="1"/>
            </p:cNvSpPr>
            <p:nvPr/>
          </p:nvSpPr>
          <p:spPr bwMode="auto">
            <a:xfrm>
              <a:off x="102106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1"/>
            </a:solidFill>
            <a:ln>
              <a:noFill/>
            </a:ln>
            <a:effectLst/>
          </p:spPr>
          <p:txBody>
            <a:bodyPr wrap="none" anchor="ctr"/>
            <a:lstStyle/>
            <a:p>
              <a:endParaRPr lang="en-US" dirty="0"/>
            </a:p>
          </p:txBody>
        </p:sp>
        <p:sp>
          <p:nvSpPr>
            <p:cNvPr id="8" name="Freeform 2"/>
            <p:cNvSpPr>
              <a:spLocks noChangeArrowheads="1"/>
            </p:cNvSpPr>
            <p:nvPr/>
          </p:nvSpPr>
          <p:spPr bwMode="auto">
            <a:xfrm>
              <a:off x="102106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1">
                <a:lumMod val="75000"/>
              </a:schemeClr>
            </a:solidFill>
            <a:ln>
              <a:noFill/>
            </a:ln>
            <a:effectLst/>
          </p:spPr>
          <p:txBody>
            <a:bodyPr wrap="none" anchor="ctr"/>
            <a:lstStyle/>
            <a:p>
              <a:endParaRPr lang="en-US" dirty="0"/>
            </a:p>
          </p:txBody>
        </p:sp>
      </p:grpSp>
      <p:grpSp>
        <p:nvGrpSpPr>
          <p:cNvPr id="9" name="Group 8"/>
          <p:cNvGrpSpPr/>
          <p:nvPr/>
        </p:nvGrpSpPr>
        <p:grpSpPr>
          <a:xfrm>
            <a:off x="7650882" y="3569621"/>
            <a:ext cx="3582261" cy="3546434"/>
            <a:chOff x="2951469" y="1539127"/>
            <a:chExt cx="1343698" cy="1329913"/>
          </a:xfrm>
        </p:grpSpPr>
        <p:sp>
          <p:nvSpPr>
            <p:cNvPr id="10" name="Freeform 1"/>
            <p:cNvSpPr>
              <a:spLocks noChangeArrowheads="1"/>
            </p:cNvSpPr>
            <p:nvPr/>
          </p:nvSpPr>
          <p:spPr bwMode="auto">
            <a:xfrm>
              <a:off x="2951469"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3">
                <a:lumMod val="60000"/>
                <a:lumOff val="40000"/>
              </a:schemeClr>
            </a:solidFill>
            <a:ln>
              <a:noFill/>
            </a:ln>
            <a:effectLst/>
          </p:spPr>
          <p:txBody>
            <a:bodyPr wrap="none" anchor="ctr"/>
            <a:lstStyle/>
            <a:p>
              <a:endParaRPr lang="en-US" dirty="0"/>
            </a:p>
          </p:txBody>
        </p:sp>
        <p:sp>
          <p:nvSpPr>
            <p:cNvPr id="11" name="Freeform 2"/>
            <p:cNvSpPr>
              <a:spLocks noChangeArrowheads="1"/>
            </p:cNvSpPr>
            <p:nvPr/>
          </p:nvSpPr>
          <p:spPr bwMode="auto">
            <a:xfrm>
              <a:off x="2951469"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3"/>
            </a:solidFill>
            <a:ln>
              <a:noFill/>
            </a:ln>
            <a:effectLst/>
          </p:spPr>
          <p:txBody>
            <a:bodyPr wrap="none" anchor="ctr"/>
            <a:lstStyle/>
            <a:p>
              <a:endParaRPr lang="en-US" dirty="0"/>
            </a:p>
          </p:txBody>
        </p:sp>
      </p:grpSp>
      <p:grpSp>
        <p:nvGrpSpPr>
          <p:cNvPr id="12" name="Group 11"/>
          <p:cNvGrpSpPr/>
          <p:nvPr/>
        </p:nvGrpSpPr>
        <p:grpSpPr>
          <a:xfrm>
            <a:off x="12797285" y="3569621"/>
            <a:ext cx="3582261" cy="3546434"/>
            <a:chOff x="4881873" y="1539127"/>
            <a:chExt cx="1343698" cy="1329913"/>
          </a:xfrm>
        </p:grpSpPr>
        <p:sp>
          <p:nvSpPr>
            <p:cNvPr id="13" name="Freeform 1"/>
            <p:cNvSpPr>
              <a:spLocks noChangeArrowheads="1"/>
            </p:cNvSpPr>
            <p:nvPr/>
          </p:nvSpPr>
          <p:spPr bwMode="auto">
            <a:xfrm>
              <a:off x="4881873"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4">
                <a:lumMod val="60000"/>
                <a:lumOff val="40000"/>
              </a:schemeClr>
            </a:solidFill>
            <a:ln>
              <a:noFill/>
            </a:ln>
            <a:effectLst/>
          </p:spPr>
          <p:txBody>
            <a:bodyPr wrap="none" anchor="ctr"/>
            <a:lstStyle/>
            <a:p>
              <a:endParaRPr lang="en-US" dirty="0"/>
            </a:p>
          </p:txBody>
        </p:sp>
        <p:sp>
          <p:nvSpPr>
            <p:cNvPr id="14" name="Freeform 2"/>
            <p:cNvSpPr>
              <a:spLocks noChangeArrowheads="1"/>
            </p:cNvSpPr>
            <p:nvPr/>
          </p:nvSpPr>
          <p:spPr bwMode="auto">
            <a:xfrm>
              <a:off x="4881873"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4"/>
            </a:solidFill>
            <a:ln>
              <a:noFill/>
            </a:ln>
            <a:effectLst/>
          </p:spPr>
          <p:txBody>
            <a:bodyPr wrap="none" anchor="ctr"/>
            <a:lstStyle/>
            <a:p>
              <a:endParaRPr lang="en-US" dirty="0"/>
            </a:p>
          </p:txBody>
        </p:sp>
      </p:grpSp>
      <p:grpSp>
        <p:nvGrpSpPr>
          <p:cNvPr id="15" name="Group 14"/>
          <p:cNvGrpSpPr/>
          <p:nvPr/>
        </p:nvGrpSpPr>
        <p:grpSpPr>
          <a:xfrm>
            <a:off x="17943687" y="3569621"/>
            <a:ext cx="3582261" cy="3546434"/>
            <a:chOff x="6812276" y="1539127"/>
            <a:chExt cx="1343698" cy="1329913"/>
          </a:xfrm>
        </p:grpSpPr>
        <p:sp>
          <p:nvSpPr>
            <p:cNvPr id="16" name="Freeform 1"/>
            <p:cNvSpPr>
              <a:spLocks noChangeArrowheads="1"/>
            </p:cNvSpPr>
            <p:nvPr/>
          </p:nvSpPr>
          <p:spPr bwMode="auto">
            <a:xfrm>
              <a:off x="681227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5">
                <a:lumMod val="40000"/>
                <a:lumOff val="60000"/>
              </a:schemeClr>
            </a:solidFill>
            <a:ln>
              <a:noFill/>
            </a:ln>
            <a:effectLst/>
          </p:spPr>
          <p:txBody>
            <a:bodyPr wrap="none" anchor="ctr"/>
            <a:lstStyle/>
            <a:p>
              <a:endParaRPr lang="en-US" dirty="0"/>
            </a:p>
          </p:txBody>
        </p:sp>
        <p:sp>
          <p:nvSpPr>
            <p:cNvPr id="17" name="Freeform 2"/>
            <p:cNvSpPr>
              <a:spLocks noChangeArrowheads="1"/>
            </p:cNvSpPr>
            <p:nvPr/>
          </p:nvSpPr>
          <p:spPr bwMode="auto">
            <a:xfrm>
              <a:off x="681227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5"/>
            </a:solidFill>
            <a:ln>
              <a:noFill/>
            </a:ln>
            <a:effectLst/>
          </p:spPr>
          <p:txBody>
            <a:bodyPr wrap="none" anchor="ctr"/>
            <a:lstStyle/>
            <a:p>
              <a:endParaRPr lang="en-US" dirty="0"/>
            </a:p>
          </p:txBody>
        </p:sp>
      </p:grpSp>
      <p:sp>
        <p:nvSpPr>
          <p:cNvPr id="18" name="TextBox 17"/>
          <p:cNvSpPr txBox="1"/>
          <p:nvPr/>
        </p:nvSpPr>
        <p:spPr>
          <a:xfrm>
            <a:off x="3197009" y="4611957"/>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19" name="TextBox 18"/>
          <p:cNvSpPr txBox="1"/>
          <p:nvPr/>
        </p:nvSpPr>
        <p:spPr>
          <a:xfrm>
            <a:off x="8343658" y="4634781"/>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0" name="TextBox 19"/>
          <p:cNvSpPr txBox="1"/>
          <p:nvPr/>
        </p:nvSpPr>
        <p:spPr>
          <a:xfrm>
            <a:off x="13478883" y="4643429"/>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1" name="TextBox 20"/>
          <p:cNvSpPr txBox="1"/>
          <p:nvPr/>
        </p:nvSpPr>
        <p:spPr>
          <a:xfrm>
            <a:off x="18692509" y="4643429"/>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2" name="Oval 21"/>
          <p:cNvSpPr/>
          <p:nvPr/>
        </p:nvSpPr>
        <p:spPr>
          <a:xfrm>
            <a:off x="2403205" y="8440461"/>
            <a:ext cx="1312452" cy="13127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3" name="TextBox 22"/>
          <p:cNvSpPr txBox="1"/>
          <p:nvPr/>
        </p:nvSpPr>
        <p:spPr>
          <a:xfrm>
            <a:off x="3955640"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Communication</a:t>
            </a:r>
          </a:p>
          <a:p>
            <a:r>
              <a:rPr lang="en-US" sz="2400" dirty="0">
                <a:latin typeface="Lato Light"/>
                <a:cs typeface="Lato Light"/>
              </a:rPr>
              <a:t>Lorem ipsum dolor sit amet,consectetur adipisicing elit, sed do eiusmod tempor</a:t>
            </a:r>
          </a:p>
        </p:txBody>
      </p:sp>
      <p:sp>
        <p:nvSpPr>
          <p:cNvPr id="24" name="Oval 23"/>
          <p:cNvSpPr/>
          <p:nvPr/>
        </p:nvSpPr>
        <p:spPr>
          <a:xfrm>
            <a:off x="7481894" y="8440461"/>
            <a:ext cx="1312452" cy="13127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5" name="TextBox 24"/>
          <p:cNvSpPr txBox="1"/>
          <p:nvPr/>
        </p:nvSpPr>
        <p:spPr>
          <a:xfrm>
            <a:off x="9034329"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Research</a:t>
            </a:r>
          </a:p>
          <a:p>
            <a:r>
              <a:rPr lang="en-US" sz="2400" dirty="0">
                <a:latin typeface="Lato Light"/>
                <a:cs typeface="Lato Light"/>
              </a:rPr>
              <a:t>Lorem ipsum dolor sit amet,consectetur adipisicing elit, sed do eiusmod tempor</a:t>
            </a:r>
          </a:p>
        </p:txBody>
      </p:sp>
      <p:sp>
        <p:nvSpPr>
          <p:cNvPr id="26" name="TextBox 25"/>
          <p:cNvSpPr txBox="1"/>
          <p:nvPr/>
        </p:nvSpPr>
        <p:spPr>
          <a:xfrm>
            <a:off x="14265079"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Picture</a:t>
            </a:r>
          </a:p>
          <a:p>
            <a:r>
              <a:rPr lang="en-US" sz="2400" dirty="0">
                <a:latin typeface="Lato Light"/>
                <a:cs typeface="Lato Light"/>
              </a:rPr>
              <a:t>Lorem ipsum dolor sit amet,consectetur adipisicing elit, sed do eiusmod tempor</a:t>
            </a:r>
          </a:p>
        </p:txBody>
      </p:sp>
      <p:sp>
        <p:nvSpPr>
          <p:cNvPr id="27" name="Oval 26"/>
          <p:cNvSpPr/>
          <p:nvPr/>
        </p:nvSpPr>
        <p:spPr>
          <a:xfrm>
            <a:off x="17819537" y="8440461"/>
            <a:ext cx="1312452" cy="13127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8" name="TextBox 27"/>
          <p:cNvSpPr txBox="1"/>
          <p:nvPr/>
        </p:nvSpPr>
        <p:spPr>
          <a:xfrm>
            <a:off x="19371973"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Quality</a:t>
            </a:r>
          </a:p>
          <a:p>
            <a:r>
              <a:rPr lang="en-US" sz="2400" dirty="0">
                <a:latin typeface="Lato Light"/>
                <a:cs typeface="Lato Light"/>
              </a:rPr>
              <a:t>Lorem ipsum dolor sit amet,consectetur adipisicing elit, sed do eiusmod tempor</a:t>
            </a:r>
          </a:p>
        </p:txBody>
      </p:sp>
      <p:sp>
        <p:nvSpPr>
          <p:cNvPr id="32" name="Oval 31"/>
          <p:cNvSpPr/>
          <p:nvPr/>
        </p:nvSpPr>
        <p:spPr>
          <a:xfrm>
            <a:off x="12712643" y="8440461"/>
            <a:ext cx="1312454" cy="13127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r>
              <a:rPr lang="en-US" dirty="0"/>
              <a:t> </a:t>
            </a:r>
          </a:p>
        </p:txBody>
      </p:sp>
      <p:grpSp>
        <p:nvGrpSpPr>
          <p:cNvPr id="35" name="Group 34"/>
          <p:cNvGrpSpPr/>
          <p:nvPr/>
        </p:nvGrpSpPr>
        <p:grpSpPr>
          <a:xfrm>
            <a:off x="13032236" y="8710455"/>
            <a:ext cx="699824" cy="748658"/>
            <a:chOff x="494476" y="2241785"/>
            <a:chExt cx="239742" cy="256405"/>
          </a:xfrm>
          <a:solidFill>
            <a:schemeClr val="bg1"/>
          </a:solidFill>
        </p:grpSpPr>
        <p:sp>
          <p:nvSpPr>
            <p:cNvPr id="36"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Freeform 73"/>
          <p:cNvSpPr>
            <a:spLocks noEditPoints="1"/>
          </p:cNvSpPr>
          <p:nvPr/>
        </p:nvSpPr>
        <p:spPr bwMode="auto">
          <a:xfrm>
            <a:off x="18146558" y="8710455"/>
            <a:ext cx="656595" cy="748658"/>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0" name="Group 39"/>
          <p:cNvGrpSpPr/>
          <p:nvPr/>
        </p:nvGrpSpPr>
        <p:grpSpPr>
          <a:xfrm>
            <a:off x="7900331" y="8734645"/>
            <a:ext cx="512033" cy="748658"/>
            <a:chOff x="527333" y="1217552"/>
            <a:chExt cx="175409" cy="256405"/>
          </a:xfrm>
          <a:solidFill>
            <a:schemeClr val="bg1"/>
          </a:solidFill>
        </p:grpSpPr>
        <p:sp>
          <p:nvSpPr>
            <p:cNvPr id="4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2"/>
          <p:cNvGrpSpPr/>
          <p:nvPr/>
        </p:nvGrpSpPr>
        <p:grpSpPr>
          <a:xfrm>
            <a:off x="2688128" y="8755454"/>
            <a:ext cx="749817" cy="631088"/>
            <a:chOff x="1511296" y="730196"/>
            <a:chExt cx="256867" cy="216138"/>
          </a:xfrm>
          <a:solidFill>
            <a:schemeClr val="bg1"/>
          </a:solidFill>
        </p:grpSpPr>
        <p:sp>
          <p:nvSpPr>
            <p:cNvPr id="44"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6008975" y="483017"/>
            <a:ext cx="12359700" cy="2079087"/>
            <a:chOff x="5988388" y="483017"/>
            <a:chExt cx="12359700" cy="2079087"/>
          </a:xfrm>
        </p:grpSpPr>
        <p:sp>
          <p:nvSpPr>
            <p:cNvPr id="48" name="TextBox 4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a:solidFill>
                    <a:schemeClr val="tx2"/>
                  </a:solidFill>
                  <a:latin typeface="Lato Regular"/>
                  <a:cs typeface="Lato Regular"/>
                </a:rPr>
                <a:t>Seashell Analysis</a:t>
              </a:r>
              <a:endParaRPr lang="id-ID" sz="8800" b="1" dirty="0">
                <a:solidFill>
                  <a:schemeClr val="tx2"/>
                </a:solidFill>
                <a:latin typeface="Lato Regular"/>
                <a:cs typeface="Lato Regular"/>
              </a:endParaRPr>
            </a:p>
          </p:txBody>
        </p:sp>
        <p:sp>
          <p:nvSpPr>
            <p:cNvPr id="49" name="Rectangle 4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1021591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Effect transition="in" filter="fade">
                                      <p:cBhvr>
                                        <p:cTn id="61" dur="500"/>
                                        <p:tgtEl>
                                          <p:spTgt spid="40"/>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p:cTn id="81" dur="500" fill="hold"/>
                                        <p:tgtEl>
                                          <p:spTgt spid="32"/>
                                        </p:tgtEl>
                                        <p:attrNameLst>
                                          <p:attrName>ppt_w</p:attrName>
                                        </p:attrNameLst>
                                      </p:cBhvr>
                                      <p:tavLst>
                                        <p:tav tm="0">
                                          <p:val>
                                            <p:fltVal val="0"/>
                                          </p:val>
                                        </p:tav>
                                        <p:tav tm="100000">
                                          <p:val>
                                            <p:strVal val="#ppt_w"/>
                                          </p:val>
                                        </p:tav>
                                      </p:tavLst>
                                    </p:anim>
                                    <p:anim calcmode="lin" valueType="num">
                                      <p:cBhvr>
                                        <p:cTn id="82" dur="500" fill="hold"/>
                                        <p:tgtEl>
                                          <p:spTgt spid="32"/>
                                        </p:tgtEl>
                                        <p:attrNameLst>
                                          <p:attrName>ppt_h</p:attrName>
                                        </p:attrNameLst>
                                      </p:cBhvr>
                                      <p:tavLst>
                                        <p:tav tm="0">
                                          <p:val>
                                            <p:fltVal val="0"/>
                                          </p:val>
                                        </p:tav>
                                        <p:tav tm="100000">
                                          <p:val>
                                            <p:strVal val="#ppt_h"/>
                                          </p:val>
                                        </p:tav>
                                      </p:tavLst>
                                    </p:anim>
                                    <p:animEffect transition="in" filter="fade">
                                      <p:cBhvr>
                                        <p:cTn id="83" dur="500"/>
                                        <p:tgtEl>
                                          <p:spTgt spid="32"/>
                                        </p:tgtEl>
                                      </p:cBhvr>
                                    </p:animEffect>
                                  </p:childTnLst>
                                </p:cTn>
                              </p:par>
                            </p:childTnLst>
                          </p:cTn>
                        </p:par>
                        <p:par>
                          <p:cTn id="84" fill="hold">
                            <p:stCondLst>
                              <p:cond delay="7500"/>
                            </p:stCondLst>
                            <p:childTnLst>
                              <p:par>
                                <p:cTn id="85" presetID="53" presetClass="entr" presetSubtype="16"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p:cTn id="97" dur="500" fill="hold"/>
                                        <p:tgtEl>
                                          <p:spTgt spid="15"/>
                                        </p:tgtEl>
                                        <p:attrNameLst>
                                          <p:attrName>ppt_w</p:attrName>
                                        </p:attrNameLst>
                                      </p:cBhvr>
                                      <p:tavLst>
                                        <p:tav tm="0">
                                          <p:val>
                                            <p:fltVal val="0"/>
                                          </p:val>
                                        </p:tav>
                                        <p:tav tm="100000">
                                          <p:val>
                                            <p:strVal val="#ppt_w"/>
                                          </p:val>
                                        </p:tav>
                                      </p:tavLst>
                                    </p:anim>
                                    <p:anim calcmode="lin" valueType="num">
                                      <p:cBhvr>
                                        <p:cTn id="98" dur="500" fill="hold"/>
                                        <p:tgtEl>
                                          <p:spTgt spid="15"/>
                                        </p:tgtEl>
                                        <p:attrNameLst>
                                          <p:attrName>ppt_h</p:attrName>
                                        </p:attrNameLst>
                                      </p:cBhvr>
                                      <p:tavLst>
                                        <p:tav tm="0">
                                          <p:val>
                                            <p:fltVal val="0"/>
                                          </p:val>
                                        </p:tav>
                                        <p:tav tm="100000">
                                          <p:val>
                                            <p:strVal val="#ppt_h"/>
                                          </p:val>
                                        </p:tav>
                                      </p:tavLst>
                                    </p:anim>
                                    <p:animEffect transition="in" filter="fade">
                                      <p:cBhvr>
                                        <p:cTn id="99" dur="500"/>
                                        <p:tgtEl>
                                          <p:spTgt spid="15"/>
                                        </p:tgtEl>
                                      </p:cBhvr>
                                    </p:animEffect>
                                  </p:childTnLst>
                                </p:cTn>
                              </p:par>
                            </p:childTnLst>
                          </p:cTn>
                        </p:par>
                        <p:par>
                          <p:cTn id="100" fill="hold">
                            <p:stCondLst>
                              <p:cond delay="9000"/>
                            </p:stCondLst>
                            <p:childTnLst>
                              <p:par>
                                <p:cTn id="101" presetID="53" presetClass="entr" presetSubtype="16"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Effect transition="in" filter="fade">
                                      <p:cBhvr>
                                        <p:cTn id="105" dur="500"/>
                                        <p:tgtEl>
                                          <p:spTgt spid="21"/>
                                        </p:tgtEl>
                                      </p:cBhvr>
                                    </p:animEffect>
                                  </p:childTnLst>
                                </p:cTn>
                              </p:par>
                            </p:childTnLst>
                          </p:cTn>
                        </p:par>
                        <p:par>
                          <p:cTn id="106" fill="hold">
                            <p:stCondLst>
                              <p:cond delay="9500"/>
                            </p:stCondLst>
                            <p:childTnLst>
                              <p:par>
                                <p:cTn id="107" presetID="53" presetClass="entr" presetSubtype="16" fill="hold" grpId="0" nodeType="after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500" fill="hold"/>
                                        <p:tgtEl>
                                          <p:spTgt spid="27"/>
                                        </p:tgtEl>
                                        <p:attrNameLst>
                                          <p:attrName>ppt_w</p:attrName>
                                        </p:attrNameLst>
                                      </p:cBhvr>
                                      <p:tavLst>
                                        <p:tav tm="0">
                                          <p:val>
                                            <p:fltVal val="0"/>
                                          </p:val>
                                        </p:tav>
                                        <p:tav tm="100000">
                                          <p:val>
                                            <p:strVal val="#ppt_w"/>
                                          </p:val>
                                        </p:tav>
                                      </p:tavLst>
                                    </p:anim>
                                    <p:anim calcmode="lin" valueType="num">
                                      <p:cBhvr>
                                        <p:cTn id="110" dur="500" fill="hold"/>
                                        <p:tgtEl>
                                          <p:spTgt spid="27"/>
                                        </p:tgtEl>
                                        <p:attrNameLst>
                                          <p:attrName>ppt_h</p:attrName>
                                        </p:attrNameLst>
                                      </p:cBhvr>
                                      <p:tavLst>
                                        <p:tav tm="0">
                                          <p:val>
                                            <p:fltVal val="0"/>
                                          </p:val>
                                        </p:tav>
                                        <p:tav tm="100000">
                                          <p:val>
                                            <p:strVal val="#ppt_h"/>
                                          </p:val>
                                        </p:tav>
                                      </p:tavLst>
                                    </p:anim>
                                    <p:animEffect transition="in" filter="fade">
                                      <p:cBhvr>
                                        <p:cTn id="111" dur="500"/>
                                        <p:tgtEl>
                                          <p:spTgt spid="27"/>
                                        </p:tgtEl>
                                      </p:cBhvr>
                                    </p:animEffect>
                                  </p:childTnLst>
                                </p:cTn>
                              </p:par>
                            </p:childTnLst>
                          </p:cTn>
                        </p:par>
                        <p:par>
                          <p:cTn id="112" fill="hold">
                            <p:stCondLst>
                              <p:cond delay="10000"/>
                            </p:stCondLst>
                            <p:childTnLst>
                              <p:par>
                                <p:cTn id="113" presetID="53" presetClass="entr" presetSubtype="16" fill="hold" grpId="0"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500" fill="hold"/>
                                        <p:tgtEl>
                                          <p:spTgt spid="39"/>
                                        </p:tgtEl>
                                        <p:attrNameLst>
                                          <p:attrName>ppt_w</p:attrName>
                                        </p:attrNameLst>
                                      </p:cBhvr>
                                      <p:tavLst>
                                        <p:tav tm="0">
                                          <p:val>
                                            <p:fltVal val="0"/>
                                          </p:val>
                                        </p:tav>
                                        <p:tav tm="100000">
                                          <p:val>
                                            <p:strVal val="#ppt_w"/>
                                          </p:val>
                                        </p:tav>
                                      </p:tavLst>
                                    </p:anim>
                                    <p:anim calcmode="lin" valueType="num">
                                      <p:cBhvr>
                                        <p:cTn id="116" dur="500" fill="hold"/>
                                        <p:tgtEl>
                                          <p:spTgt spid="39"/>
                                        </p:tgtEl>
                                        <p:attrNameLst>
                                          <p:attrName>ppt_h</p:attrName>
                                        </p:attrNameLst>
                                      </p:cBhvr>
                                      <p:tavLst>
                                        <p:tav tm="0">
                                          <p:val>
                                            <p:fltVal val="0"/>
                                          </p:val>
                                        </p:tav>
                                        <p:tav tm="100000">
                                          <p:val>
                                            <p:strVal val="#ppt_h"/>
                                          </p:val>
                                        </p:tav>
                                      </p:tavLst>
                                    </p:anim>
                                    <p:animEffect transition="in" filter="fade">
                                      <p:cBhvr>
                                        <p:cTn id="117" dur="500"/>
                                        <p:tgtEl>
                                          <p:spTgt spid="39"/>
                                        </p:tgtEl>
                                      </p:cBhvr>
                                    </p:animEffect>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3" grpId="0"/>
      <p:bldP spid="24" grpId="0" animBg="1"/>
      <p:bldP spid="25" grpId="0"/>
      <p:bldP spid="26" grpId="0"/>
      <p:bldP spid="27" grpId="0" animBg="1"/>
      <p:bldP spid="28" grpId="0"/>
      <p:bldP spid="32" grpId="0" animBg="1"/>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208255" y="6612838"/>
            <a:ext cx="2283851"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Improve</a:t>
            </a:r>
          </a:p>
        </p:txBody>
      </p:sp>
      <p:sp>
        <p:nvSpPr>
          <p:cNvPr id="49" name="TextBox 48"/>
          <p:cNvSpPr txBox="1"/>
          <p:nvPr/>
        </p:nvSpPr>
        <p:spPr>
          <a:xfrm>
            <a:off x="3208254" y="7231129"/>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112" name="TextBox 111"/>
          <p:cNvSpPr txBox="1"/>
          <p:nvPr/>
        </p:nvSpPr>
        <p:spPr>
          <a:xfrm>
            <a:off x="1861987" y="4933150"/>
            <a:ext cx="20566719" cy="1392176"/>
          </a:xfrm>
          <a:prstGeom prst="rect">
            <a:avLst/>
          </a:prstGeom>
          <a:noFill/>
        </p:spPr>
        <p:txBody>
          <a:bodyPr wrap="square" lIns="182843" tIns="91422" rIns="182843" bIns="91422" rtlCol="0">
            <a:spAutoFit/>
          </a:bodyPr>
          <a:lstStyle/>
          <a:p>
            <a:pPr>
              <a:lnSpc>
                <a:spcPct val="120000"/>
              </a:lnSpc>
            </a:pPr>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 ultricies a elit ac, laoreet dictum nulla. Proin sed nisi justo. Cras quis placerat ipsum. Duis consequat ornare mollis. In luctus justo at dapibus pretium. Donec euismod ex et erat placerat viverra. Praesent sed convallis augue. Aenean facilisis nisi id neque faucibus, nec pharetra erat luctus.</a:t>
            </a:r>
          </a:p>
        </p:txBody>
      </p:sp>
      <p:sp>
        <p:nvSpPr>
          <p:cNvPr id="114" name="TextBox 113"/>
          <p:cNvSpPr txBox="1"/>
          <p:nvPr/>
        </p:nvSpPr>
        <p:spPr>
          <a:xfrm>
            <a:off x="5068523" y="3188621"/>
            <a:ext cx="17360184" cy="1798442"/>
          </a:xfrm>
          <a:prstGeom prst="rect">
            <a:avLst/>
          </a:prstGeom>
          <a:noFill/>
        </p:spPr>
        <p:txBody>
          <a:bodyPr wrap="square" lIns="182843" tIns="91422" rIns="182843" bIns="91422" rtlCol="0">
            <a:spAutoFit/>
          </a:bodyPr>
          <a:lstStyle/>
          <a:p>
            <a:pPr>
              <a:lnSpc>
                <a:spcPct val="120000"/>
              </a:lnSpc>
            </a:pPr>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 ultricies a elit ac, laoreet dictum nulla. Proin sed nisi justo. Cras quis placerat ipsum. Duis consequat ornare mollis. In luctus justo at dapibus pretium. Donec euismod ex et erat placerat viverra. Praesent sed convallis augue. Aenean facilisis nisi id neque faucibus, nec pharetra erat luctus.</a:t>
            </a:r>
          </a:p>
        </p:txBody>
      </p:sp>
      <p:sp>
        <p:nvSpPr>
          <p:cNvPr id="115" name="TextBox 114"/>
          <p:cNvSpPr txBox="1"/>
          <p:nvPr/>
        </p:nvSpPr>
        <p:spPr>
          <a:xfrm>
            <a:off x="1836695" y="3047398"/>
            <a:ext cx="3037385" cy="1846660"/>
          </a:xfrm>
          <a:prstGeom prst="rect">
            <a:avLst/>
          </a:prstGeom>
          <a:noFill/>
        </p:spPr>
        <p:txBody>
          <a:bodyPr wrap="none" lIns="182843" tIns="91422" rIns="182843" bIns="91422" rtlCol="0">
            <a:spAutoFit/>
          </a:bodyPr>
          <a:lstStyle/>
          <a:p>
            <a:r>
              <a:rPr lang="id-ID" sz="10800" b="1" dirty="0">
                <a:solidFill>
                  <a:schemeClr val="accent3"/>
                </a:solidFill>
                <a:latin typeface="Lato Light"/>
                <a:cs typeface="Lato Light"/>
              </a:rPr>
              <a:t>96%</a:t>
            </a:r>
          </a:p>
        </p:txBody>
      </p:sp>
      <p:sp>
        <p:nvSpPr>
          <p:cNvPr id="74" name="TextBox 73"/>
          <p:cNvSpPr txBox="1"/>
          <p:nvPr/>
        </p:nvSpPr>
        <p:spPr>
          <a:xfrm>
            <a:off x="3162553" y="9365984"/>
            <a:ext cx="2376419"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Evaluate</a:t>
            </a:r>
          </a:p>
        </p:txBody>
      </p:sp>
      <p:sp>
        <p:nvSpPr>
          <p:cNvPr id="75" name="TextBox 74"/>
          <p:cNvSpPr txBox="1"/>
          <p:nvPr/>
        </p:nvSpPr>
        <p:spPr>
          <a:xfrm>
            <a:off x="3162552" y="9984275"/>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79" name="TextBox 78"/>
          <p:cNvSpPr txBox="1"/>
          <p:nvPr/>
        </p:nvSpPr>
        <p:spPr>
          <a:xfrm>
            <a:off x="13804203" y="6627180"/>
            <a:ext cx="1388732"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Plan</a:t>
            </a:r>
          </a:p>
        </p:txBody>
      </p:sp>
      <p:sp>
        <p:nvSpPr>
          <p:cNvPr id="80" name="TextBox 79"/>
          <p:cNvSpPr txBox="1"/>
          <p:nvPr/>
        </p:nvSpPr>
        <p:spPr>
          <a:xfrm>
            <a:off x="13804202" y="7245471"/>
            <a:ext cx="8334193" cy="1538882"/>
          </a:xfrm>
          <a:prstGeom prst="rect">
            <a:avLst/>
          </a:prstGeom>
          <a:noFill/>
        </p:spPr>
        <p:txBody>
          <a:bodyPr wrap="square" lIns="182843" tIns="91422" rIns="182843" bIns="91422" rtlCol="0">
            <a:spAutoFit/>
          </a:bodyPr>
          <a:lstStyle/>
          <a:p>
            <a:r>
              <a:rPr lang="en-US" sz="2200" dirty="0">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87" name="TextBox 86"/>
          <p:cNvSpPr txBox="1"/>
          <p:nvPr/>
        </p:nvSpPr>
        <p:spPr>
          <a:xfrm>
            <a:off x="13758500" y="9380326"/>
            <a:ext cx="2207177"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Execute</a:t>
            </a:r>
          </a:p>
        </p:txBody>
      </p:sp>
      <p:sp>
        <p:nvSpPr>
          <p:cNvPr id="91" name="TextBox 90"/>
          <p:cNvSpPr txBox="1"/>
          <p:nvPr/>
        </p:nvSpPr>
        <p:spPr>
          <a:xfrm>
            <a:off x="13758500" y="9998617"/>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92" name="AutoShape 12"/>
          <p:cNvSpPr>
            <a:spLocks/>
          </p:cNvSpPr>
          <p:nvPr/>
        </p:nvSpPr>
        <p:spPr bwMode="auto">
          <a:xfrm>
            <a:off x="1974736" y="9765532"/>
            <a:ext cx="686333" cy="75516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3" name="AutoShape 19"/>
          <p:cNvSpPr>
            <a:spLocks/>
          </p:cNvSpPr>
          <p:nvPr/>
        </p:nvSpPr>
        <p:spPr bwMode="auto">
          <a:xfrm>
            <a:off x="12548066" y="9750356"/>
            <a:ext cx="686333" cy="68651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4" name="AutoShape 91"/>
          <p:cNvSpPr>
            <a:spLocks/>
          </p:cNvSpPr>
          <p:nvPr/>
        </p:nvSpPr>
        <p:spPr bwMode="auto">
          <a:xfrm>
            <a:off x="1974736" y="6985734"/>
            <a:ext cx="686333" cy="755164"/>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8" name="AutoShape 96"/>
          <p:cNvSpPr>
            <a:spLocks/>
          </p:cNvSpPr>
          <p:nvPr/>
        </p:nvSpPr>
        <p:spPr bwMode="auto">
          <a:xfrm>
            <a:off x="12548066" y="6985734"/>
            <a:ext cx="686333" cy="6865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9" name="Group 18"/>
          <p:cNvGrpSpPr/>
          <p:nvPr/>
        </p:nvGrpSpPr>
        <p:grpSpPr>
          <a:xfrm>
            <a:off x="6008975" y="483017"/>
            <a:ext cx="12359700" cy="2079087"/>
            <a:chOff x="5988388" y="483017"/>
            <a:chExt cx="12359700" cy="2079087"/>
          </a:xfrm>
        </p:grpSpPr>
        <p:sp>
          <p:nvSpPr>
            <p:cNvPr id="20" name="TextBox 1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Our Solutions</a:t>
              </a:r>
            </a:p>
          </p:txBody>
        </p:sp>
        <p:sp>
          <p:nvSpPr>
            <p:cNvPr id="21" name="Rectangle 2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4231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left)">
                                      <p:cBhvr>
                                        <p:cTn id="18" dur="500"/>
                                        <p:tgtEl>
                                          <p:spTgt spid="1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left)">
                                      <p:cBhvr>
                                        <p:cTn id="22" dur="500"/>
                                        <p:tgtEl>
                                          <p:spTgt spid="112"/>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112" grpId="0"/>
      <p:bldP spid="114" grpId="0"/>
      <p:bldP spid="115" grpId="0"/>
      <p:bldP spid="74" grpId="0"/>
      <p:bldP spid="75" grpId="0"/>
      <p:bldP spid="79" grpId="0"/>
      <p:bldP spid="80" grpId="0"/>
      <p:bldP spid="87" grpId="0"/>
      <p:bldP spid="91" grpId="0"/>
      <p:bldP spid="92" grpId="0" animBg="1"/>
      <p:bldP spid="93" grpId="0" animBg="1"/>
      <p:bldP spid="94" grpId="0" animBg="1"/>
      <p:bldP spid="9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1"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quam dictum venenatis ut ac diam. Aliquam interdum gravida molestie. Nulla tincidunt, elit sed placerat hendrerit, diam massa porttitor dolor, ac volutpat ante lacus sed quam. </a:t>
            </a:r>
          </a:p>
          <a:p>
            <a:pPr algn="just">
              <a:lnSpc>
                <a:spcPct val="120000"/>
              </a:lnSpc>
              <a:defRPr/>
            </a:pPr>
            <a:endParaRPr lang="en-US" sz="2800" dirty="0">
              <a:latin typeface="Lato Light"/>
              <a:cs typeface="Lato Light"/>
            </a:endParaRPr>
          </a:p>
          <a:p>
            <a:pPr algn="just">
              <a:lnSpc>
                <a:spcPct val="120000"/>
              </a:lnSpc>
              <a:defRPr/>
            </a:pPr>
            <a:r>
              <a:rPr lang="en-US" sz="2800" b="1" dirty="0">
                <a:latin typeface="Lato Regular"/>
                <a:cs typeface="Lato Regular"/>
              </a:rPr>
              <a:t>Aliquam et ante nunc </a:t>
            </a:r>
            <a:r>
              <a:rPr lang="en-US" sz="2800" dirty="0" err="1">
                <a:latin typeface="Lato Light"/>
                <a:cs typeface="Lato Light"/>
              </a:rPr>
              <a:t>fusce</a:t>
            </a:r>
            <a:r>
              <a:rPr lang="en-US" sz="2800" dirty="0">
                <a:latin typeface="Lato Light"/>
                <a:cs typeface="Lato Light"/>
              </a:rPr>
              <a:t>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a:latin typeface="Lato Light"/>
                <a:cs typeface="Lato Light"/>
              </a:rPr>
              <a:t>Donec 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p>
          <a:p>
            <a:pPr algn="just">
              <a:lnSpc>
                <a:spcPct val="120000"/>
              </a:lnSpc>
              <a:defRPr/>
            </a:pPr>
            <a:endParaRPr lang="en-US" sz="2800" dirty="0">
              <a:latin typeface="Lato Light"/>
              <a:cs typeface="Lato Light"/>
            </a:endParaRPr>
          </a:p>
          <a:p>
            <a:pPr algn="just">
              <a:lnSpc>
                <a:spcPct val="120000"/>
              </a:lnSpc>
              <a:defRPr/>
            </a:pPr>
            <a:r>
              <a:rPr lang="en-US" sz="2800" dirty="0">
                <a:latin typeface="Lato Light"/>
                <a:cs typeface="Lato Light"/>
              </a:rPr>
              <a:t>Donec vitae dolor sed urna laoreet consectetur et a odio. Cras vestibulum diam id risus convallis maximus. Lorem ipsum dolor sit amet, consectetur adipiscing elit. </a:t>
            </a: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Text One Column</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276551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2"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a:latin typeface="Lato Regular"/>
                <a:cs typeface="Lato Regular"/>
              </a:rPr>
              <a:t>Quisque 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p>
          <a:p>
            <a:pPr algn="just">
              <a:lnSpc>
                <a:spcPct val="120000"/>
              </a:lnSpc>
              <a:defRPr/>
            </a:pPr>
            <a:endParaRPr lang="en-US" sz="2800" dirty="0">
              <a:latin typeface="Lato Light"/>
              <a:cs typeface="Lato Light"/>
            </a:endParaRPr>
          </a:p>
          <a:p>
            <a:pPr algn="just">
              <a:lnSpc>
                <a:spcPct val="120000"/>
              </a:lnSpc>
              <a:defRPr/>
            </a:pPr>
            <a:r>
              <a:rPr lang="en-US" sz="2800" dirty="0">
                <a:latin typeface="Lato Light"/>
                <a:cs typeface="Lato Light"/>
              </a:rPr>
              <a:t>Aliquam 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a:latin typeface="Lato Light"/>
                <a:cs typeface="Lato Light"/>
              </a:rPr>
              <a:t>Donec 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p>
          <a:p>
            <a:pPr algn="just">
              <a:lnSpc>
                <a:spcPct val="120000"/>
              </a:lnSpc>
              <a:defRPr/>
            </a:pPr>
            <a:endParaRPr lang="en-US" sz="2800" dirty="0">
              <a:latin typeface="Lato Light"/>
              <a:cs typeface="Lato Light"/>
            </a:endParaRPr>
          </a:p>
          <a:p>
            <a:pPr algn="just">
              <a:lnSpc>
                <a:spcPct val="120000"/>
              </a:lnSpc>
              <a:defRPr/>
            </a:pPr>
            <a:r>
              <a:rPr lang="en-US" sz="2800" dirty="0">
                <a:latin typeface="Lato Light"/>
                <a:cs typeface="Lato Light"/>
              </a:rPr>
              <a:t>Donec vitae dolor sed urna laoreet consectetur et a odio. Cras vestibulum diam id risus convallis maximus. Lorem ipsum dolor sit amet, consectetur adipiscing elit. </a:t>
            </a: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Text Two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87153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3"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a:latin typeface="Lato Regular"/>
                <a:cs typeface="Lato Regular"/>
              </a:rPr>
              <a:t>Quisque 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p>
          <a:p>
            <a:pPr algn="just">
              <a:lnSpc>
                <a:spcPct val="120000"/>
              </a:lnSpc>
              <a:defRPr/>
            </a:pPr>
            <a:endParaRPr lang="en-US" sz="2800" dirty="0">
              <a:latin typeface="Lato Light"/>
              <a:cs typeface="Lato Light"/>
            </a:endParaRPr>
          </a:p>
          <a:p>
            <a:pPr algn="just">
              <a:lnSpc>
                <a:spcPct val="120000"/>
              </a:lnSpc>
              <a:defRPr/>
            </a:pPr>
            <a:r>
              <a:rPr lang="en-US" sz="2800" dirty="0">
                <a:latin typeface="Lato Light"/>
                <a:cs typeface="Lato Light"/>
              </a:rPr>
              <a:t>Aliquam 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a:latin typeface="Lato Light"/>
                <a:cs typeface="Lato Light"/>
              </a:rPr>
              <a:t>Donec 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p>
          <a:p>
            <a:pPr algn="just">
              <a:lnSpc>
                <a:spcPct val="120000"/>
              </a:lnSpc>
              <a:defRPr/>
            </a:pPr>
            <a:endParaRPr lang="en-US" sz="2800" dirty="0">
              <a:latin typeface="Lato Light"/>
              <a:cs typeface="Lato Light"/>
            </a:endParaRPr>
          </a:p>
          <a:p>
            <a:pPr algn="just">
              <a:lnSpc>
                <a:spcPct val="120000"/>
              </a:lnSpc>
              <a:defRPr/>
            </a:pPr>
            <a:r>
              <a:rPr lang="en-US" sz="2800" dirty="0">
                <a:latin typeface="Lato Light"/>
                <a:cs typeface="Lato Light"/>
              </a:rPr>
              <a:t>Donec vitae dolor sed urna laoreet consectetur et a odio. Cras vestibulum diam id risus convallis maximus. Lorem ipsum dolor sit amet, consectetur adipiscing elit. </a:t>
            </a: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Text Three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423348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ircular Arrow 5"/>
          <p:cNvSpPr/>
          <p:nvPr/>
        </p:nvSpPr>
        <p:spPr>
          <a:xfrm>
            <a:off x="8894768" y="3510839"/>
            <a:ext cx="6898593" cy="6900390"/>
          </a:xfrm>
          <a:prstGeom prst="circularArrow">
            <a:avLst>
              <a:gd name="adj1" fmla="val 4668"/>
              <a:gd name="adj2" fmla="val 272909"/>
              <a:gd name="adj3" fmla="val 12840990"/>
              <a:gd name="adj4" fmla="val 18024320"/>
              <a:gd name="adj5" fmla="val 4847"/>
            </a:avLst>
          </a:prstGeom>
          <a:solidFill>
            <a:schemeClr val="bg1">
              <a:lumMod val="7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ounded Rectangle 6"/>
          <p:cNvSpPr/>
          <p:nvPr/>
        </p:nvSpPr>
        <p:spPr>
          <a:xfrm>
            <a:off x="10044153" y="8241501"/>
            <a:ext cx="4582220" cy="2291706"/>
          </a:xfrm>
          <a:prstGeom prst="roundRect">
            <a:avLst/>
          </a:pr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10871631" y="9014773"/>
            <a:ext cx="2945463" cy="1235946"/>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9" name="Rounded Rectangle 8"/>
          <p:cNvSpPr/>
          <p:nvPr/>
        </p:nvSpPr>
        <p:spPr>
          <a:xfrm>
            <a:off x="7510555" y="5806713"/>
            <a:ext cx="4582220" cy="2291706"/>
          </a:xfrm>
          <a:prstGeom prst="round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8338033" y="6579985"/>
            <a:ext cx="2945463" cy="1235946"/>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1" name="Rounded Rectangle 10"/>
          <p:cNvSpPr/>
          <p:nvPr/>
        </p:nvSpPr>
        <p:spPr>
          <a:xfrm>
            <a:off x="12464132" y="5802789"/>
            <a:ext cx="4582220" cy="2291706"/>
          </a:xfrm>
          <a:prstGeom prst="roundRect">
            <a:avLst/>
          </a:prstGeom>
          <a:solidFill>
            <a:schemeClr val="accent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Rounded Rectangle 4"/>
          <p:cNvSpPr/>
          <p:nvPr/>
        </p:nvSpPr>
        <p:spPr>
          <a:xfrm>
            <a:off x="13291611" y="6576061"/>
            <a:ext cx="2945463" cy="1235946"/>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4" name="Rounded Rectangle 13"/>
          <p:cNvSpPr/>
          <p:nvPr/>
        </p:nvSpPr>
        <p:spPr>
          <a:xfrm>
            <a:off x="10074371" y="3268637"/>
            <a:ext cx="4582220" cy="2291706"/>
          </a:xfrm>
          <a:prstGeom prst="roundRect">
            <a:avLst/>
          </a:pr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ounded Rectangle 4"/>
          <p:cNvSpPr/>
          <p:nvPr/>
        </p:nvSpPr>
        <p:spPr>
          <a:xfrm>
            <a:off x="10901849" y="3949549"/>
            <a:ext cx="2945463" cy="12359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6" name="Freeform 6"/>
          <p:cNvSpPr>
            <a:spLocks noEditPoints="1"/>
          </p:cNvSpPr>
          <p:nvPr/>
        </p:nvSpPr>
        <p:spPr bwMode="auto">
          <a:xfrm>
            <a:off x="12057687" y="3796675"/>
            <a:ext cx="554584" cy="591914"/>
          </a:xfrm>
          <a:custGeom>
            <a:avLst/>
            <a:gdLst>
              <a:gd name="T0" fmla="*/ 101251 w 376"/>
              <a:gd name="T1" fmla="*/ 4528 h 401"/>
              <a:gd name="T2" fmla="*/ 93695 w 376"/>
              <a:gd name="T3" fmla="*/ 4528 h 401"/>
              <a:gd name="T4" fmla="*/ 0 w 376"/>
              <a:gd name="T5" fmla="*/ 240000 h 401"/>
              <a:gd name="T6" fmla="*/ 98228 w 376"/>
              <a:gd name="T7" fmla="*/ 336604 h 401"/>
              <a:gd name="T8" fmla="*/ 194945 w 376"/>
              <a:gd name="T9" fmla="*/ 240000 h 401"/>
              <a:gd name="T10" fmla="*/ 101251 w 376"/>
              <a:gd name="T11" fmla="*/ 4528 h 401"/>
              <a:gd name="T12" fmla="*/ 473007 w 376"/>
              <a:gd name="T13" fmla="*/ 4528 h 401"/>
              <a:gd name="T14" fmla="*/ 466962 w 376"/>
              <a:gd name="T15" fmla="*/ 4528 h 401"/>
              <a:gd name="T16" fmla="*/ 371756 w 376"/>
              <a:gd name="T17" fmla="*/ 240000 h 401"/>
              <a:gd name="T18" fmla="*/ 469985 w 376"/>
              <a:gd name="T19" fmla="*/ 336604 h 401"/>
              <a:gd name="T20" fmla="*/ 568213 w 376"/>
              <a:gd name="T21" fmla="*/ 240000 h 401"/>
              <a:gd name="T22" fmla="*/ 473007 w 376"/>
              <a:gd name="T23" fmla="*/ 4528 h 401"/>
              <a:gd name="T24" fmla="*/ 279573 w 376"/>
              <a:gd name="T25" fmla="*/ 271699 h 401"/>
              <a:gd name="T26" fmla="*/ 185878 w 376"/>
              <a:gd name="T27" fmla="*/ 508680 h 401"/>
              <a:gd name="T28" fmla="*/ 284107 w 376"/>
              <a:gd name="T29" fmla="*/ 605284 h 401"/>
              <a:gd name="T30" fmla="*/ 382335 w 376"/>
              <a:gd name="T31" fmla="*/ 508680 h 401"/>
              <a:gd name="T32" fmla="*/ 287129 w 376"/>
              <a:gd name="T33" fmla="*/ 271699 h 401"/>
              <a:gd name="T34" fmla="*/ 279573 w 376"/>
              <a:gd name="T35" fmla="*/ 271699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a:extLst/>
        </p:spPr>
        <p:txBody>
          <a:bodyPr lIns="243785" tIns="121892" rIns="243785" bIns="121892"/>
          <a:lstStyle/>
          <a:p>
            <a:endParaRPr lang="en-US" dirty="0"/>
          </a:p>
        </p:txBody>
      </p:sp>
      <p:sp>
        <p:nvSpPr>
          <p:cNvPr id="17" name="Freeform 11"/>
          <p:cNvSpPr>
            <a:spLocks noEditPoints="1"/>
          </p:cNvSpPr>
          <p:nvPr/>
        </p:nvSpPr>
        <p:spPr bwMode="auto">
          <a:xfrm>
            <a:off x="9401362" y="6183447"/>
            <a:ext cx="818397" cy="818610"/>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sp>
        <p:nvSpPr>
          <p:cNvPr id="18" name="Freeform 21"/>
          <p:cNvSpPr>
            <a:spLocks noEditPoints="1"/>
          </p:cNvSpPr>
          <p:nvPr/>
        </p:nvSpPr>
        <p:spPr bwMode="auto">
          <a:xfrm>
            <a:off x="14377578" y="6241499"/>
            <a:ext cx="731455" cy="73351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sp>
        <p:nvSpPr>
          <p:cNvPr id="19" name="Freeform 26"/>
          <p:cNvSpPr>
            <a:spLocks/>
          </p:cNvSpPr>
          <p:nvPr/>
        </p:nvSpPr>
        <p:spPr bwMode="auto">
          <a:xfrm>
            <a:off x="12138942" y="8859863"/>
            <a:ext cx="497390" cy="5160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grpSp>
        <p:nvGrpSpPr>
          <p:cNvPr id="20" name="Group 19"/>
          <p:cNvGrpSpPr/>
          <p:nvPr/>
        </p:nvGrpSpPr>
        <p:grpSpPr>
          <a:xfrm>
            <a:off x="6008975" y="483017"/>
            <a:ext cx="12359700" cy="2079087"/>
            <a:chOff x="5988388" y="483017"/>
            <a:chExt cx="12359700" cy="2079087"/>
          </a:xfrm>
        </p:grpSpPr>
        <p:sp>
          <p:nvSpPr>
            <p:cNvPr id="21" name="TextBox 2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a:solidFill>
                    <a:schemeClr val="tx2"/>
                  </a:solidFill>
                  <a:latin typeface="Lato Regular"/>
                  <a:cs typeface="Lato Regular"/>
                </a:rPr>
                <a:t>Return Investment </a:t>
              </a:r>
              <a:endParaRPr lang="id-ID" sz="8800" b="1" dirty="0">
                <a:solidFill>
                  <a:schemeClr val="tx2"/>
                </a:solidFill>
                <a:latin typeface="Lato Regular"/>
                <a:cs typeface="Lato Regular"/>
              </a:endParaRPr>
            </a:p>
          </p:txBody>
        </p:sp>
        <p:sp>
          <p:nvSpPr>
            <p:cNvPr id="22" name="Rectangle 2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9670255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7000"/>
                            </p:stCondLst>
                            <p:childTnLst>
                              <p:par>
                                <p:cTn id="60" presetID="21" presetClass="entr" presetSubtype="1"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heel(1)">
                                      <p:cBhvr>
                                        <p:cTn id="6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5" grpId="0" animBg="1"/>
      <p:bldP spid="16" grpId="0" animBg="1"/>
      <p:bldP spid="17" grpId="0" animBg="1"/>
      <p:bldP spid="18"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4667" y="4909314"/>
            <a:ext cx="10241814" cy="31379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8" name="Rectangle 7"/>
          <p:cNvSpPr/>
          <p:nvPr/>
        </p:nvSpPr>
        <p:spPr>
          <a:xfrm>
            <a:off x="12216481" y="4909314"/>
            <a:ext cx="10241814" cy="31379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9" name="Rectangle 8"/>
          <p:cNvSpPr/>
          <p:nvPr/>
        </p:nvSpPr>
        <p:spPr>
          <a:xfrm>
            <a:off x="1974667" y="8047298"/>
            <a:ext cx="10241814" cy="31379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10" name="Rectangle 9"/>
          <p:cNvSpPr/>
          <p:nvPr/>
        </p:nvSpPr>
        <p:spPr>
          <a:xfrm>
            <a:off x="12216481" y="8047298"/>
            <a:ext cx="10241814" cy="31379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11" name="Oval 10"/>
          <p:cNvSpPr/>
          <p:nvPr/>
        </p:nvSpPr>
        <p:spPr>
          <a:xfrm>
            <a:off x="9079312" y="4907199"/>
            <a:ext cx="6276451" cy="6278086"/>
          </a:xfrm>
          <a:prstGeom prst="ellipse">
            <a:avLst/>
          </a:prstGeom>
          <a:solidFill>
            <a:schemeClr val="bg1">
              <a:lumMod val="95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2" name="Title 20"/>
          <p:cNvSpPr txBox="1">
            <a:spLocks/>
          </p:cNvSpPr>
          <p:nvPr/>
        </p:nvSpPr>
        <p:spPr>
          <a:xfrm>
            <a:off x="1952119" y="3199004"/>
            <a:ext cx="20506176" cy="1344976"/>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a:t>
            </a:r>
            <a:r>
              <a:rPr lang="fr-FR" sz="2800" dirty="0" err="1">
                <a:solidFill>
                  <a:schemeClr val="tx1"/>
                </a:solidFill>
                <a:latin typeface="Lato Light"/>
                <a:cs typeface="Lato Light"/>
              </a:rPr>
              <a:t>pellente</a:t>
            </a:r>
            <a:endParaRPr lang="en-US" sz="2800" dirty="0">
              <a:solidFill>
                <a:schemeClr val="tx1"/>
              </a:solidFill>
              <a:latin typeface="Lato Light"/>
              <a:cs typeface="Lato Light"/>
            </a:endParaRPr>
          </a:p>
        </p:txBody>
      </p:sp>
      <p:sp>
        <p:nvSpPr>
          <p:cNvPr id="13" name="Title 20"/>
          <p:cNvSpPr txBox="1">
            <a:spLocks/>
          </p:cNvSpPr>
          <p:nvPr/>
        </p:nvSpPr>
        <p:spPr>
          <a:xfrm>
            <a:off x="2338075" y="525931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4" name="Title 20"/>
          <p:cNvSpPr txBox="1">
            <a:spLocks/>
          </p:cNvSpPr>
          <p:nvPr/>
        </p:nvSpPr>
        <p:spPr>
          <a:xfrm>
            <a:off x="2338075" y="844818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5" name="Title 20"/>
          <p:cNvSpPr txBox="1">
            <a:spLocks/>
          </p:cNvSpPr>
          <p:nvPr/>
        </p:nvSpPr>
        <p:spPr>
          <a:xfrm>
            <a:off x="15210706" y="525931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6" name="Title 20"/>
          <p:cNvSpPr txBox="1">
            <a:spLocks/>
          </p:cNvSpPr>
          <p:nvPr/>
        </p:nvSpPr>
        <p:spPr>
          <a:xfrm>
            <a:off x="15210706" y="844818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grpSp>
        <p:nvGrpSpPr>
          <p:cNvPr id="17" name="Group 30"/>
          <p:cNvGrpSpPr>
            <a:grpSpLocks/>
          </p:cNvGrpSpPr>
          <p:nvPr/>
        </p:nvGrpSpPr>
        <p:grpSpPr bwMode="auto">
          <a:xfrm>
            <a:off x="10234556" y="5862154"/>
            <a:ext cx="1608857" cy="1609276"/>
            <a:chOff x="1865313" y="2312988"/>
            <a:chExt cx="446087" cy="446087"/>
          </a:xfrm>
          <a:solidFill>
            <a:schemeClr val="bg1"/>
          </a:solidFill>
        </p:grpSpPr>
        <p:sp>
          <p:nvSpPr>
            <p:cNvPr id="18"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9"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grpSp>
        <p:nvGrpSpPr>
          <p:cNvPr id="20" name="Group 4698"/>
          <p:cNvGrpSpPr>
            <a:grpSpLocks/>
          </p:cNvGrpSpPr>
          <p:nvPr/>
        </p:nvGrpSpPr>
        <p:grpSpPr bwMode="auto">
          <a:xfrm>
            <a:off x="12660334" y="8536286"/>
            <a:ext cx="1602395" cy="1570628"/>
            <a:chOff x="5427663" y="4046537"/>
            <a:chExt cx="395287" cy="387350"/>
          </a:xfrm>
          <a:solidFill>
            <a:schemeClr val="bg1"/>
          </a:solidFill>
        </p:grpSpPr>
        <p:sp>
          <p:nvSpPr>
            <p:cNvPr id="21"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2"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3"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4"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5"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6"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7"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8"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9"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0"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1"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32" name="Freeform 107"/>
          <p:cNvSpPr>
            <a:spLocks noChangeArrowheads="1"/>
          </p:cNvSpPr>
          <p:nvPr/>
        </p:nvSpPr>
        <p:spPr bwMode="auto">
          <a:xfrm>
            <a:off x="12592502" y="5708773"/>
            <a:ext cx="1454385" cy="1750946"/>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243785" tIns="121892" rIns="243785" bIns="121892" anchor="ctr"/>
          <a:lstStyle/>
          <a:p>
            <a:pPr>
              <a:defRPr/>
            </a:pPr>
            <a:endParaRPr lang="en-US" dirty="0"/>
          </a:p>
        </p:txBody>
      </p:sp>
      <p:sp>
        <p:nvSpPr>
          <p:cNvPr id="33" name="Freeform 214"/>
          <p:cNvSpPr>
            <a:spLocks noChangeArrowheads="1"/>
          </p:cNvSpPr>
          <p:nvPr/>
        </p:nvSpPr>
        <p:spPr bwMode="auto">
          <a:xfrm>
            <a:off x="10166729" y="8580826"/>
            <a:ext cx="1663817" cy="1322192"/>
          </a:xfrm>
          <a:custGeom>
            <a:avLst/>
            <a:gdLst>
              <a:gd name="T0" fmla="*/ 562 w 1115"/>
              <a:gd name="T1" fmla="*/ 333 h 886"/>
              <a:gd name="T2" fmla="*/ 395 w 1115"/>
              <a:gd name="T3" fmla="*/ 500 h 886"/>
              <a:gd name="T4" fmla="*/ 562 w 1115"/>
              <a:gd name="T5" fmla="*/ 667 h 886"/>
              <a:gd name="T6" fmla="*/ 729 w 1115"/>
              <a:gd name="T7" fmla="*/ 500 h 886"/>
              <a:gd name="T8" fmla="*/ 562 w 1115"/>
              <a:gd name="T9" fmla="*/ 333 h 886"/>
              <a:gd name="T10" fmla="*/ 1000 w 1115"/>
              <a:gd name="T11" fmla="*/ 167 h 886"/>
              <a:gd name="T12" fmla="*/ 875 w 1115"/>
              <a:gd name="T13" fmla="*/ 167 h 886"/>
              <a:gd name="T14" fmla="*/ 822 w 1115"/>
              <a:gd name="T15" fmla="*/ 135 h 886"/>
              <a:gd name="T16" fmla="*/ 791 w 1115"/>
              <a:gd name="T17" fmla="*/ 31 h 886"/>
              <a:gd name="T18" fmla="*/ 750 w 1115"/>
              <a:gd name="T19" fmla="*/ 0 h 886"/>
              <a:gd name="T20" fmla="*/ 375 w 1115"/>
              <a:gd name="T21" fmla="*/ 0 h 886"/>
              <a:gd name="T22" fmla="*/ 322 w 1115"/>
              <a:gd name="T23" fmla="*/ 31 h 886"/>
              <a:gd name="T24" fmla="*/ 291 w 1115"/>
              <a:gd name="T25" fmla="*/ 135 h 886"/>
              <a:gd name="T26" fmla="*/ 250 w 1115"/>
              <a:gd name="T27" fmla="*/ 167 h 886"/>
              <a:gd name="T28" fmla="*/ 114 w 1115"/>
              <a:gd name="T29" fmla="*/ 167 h 886"/>
              <a:gd name="T30" fmla="*/ 0 w 1115"/>
              <a:gd name="T31" fmla="*/ 281 h 886"/>
              <a:gd name="T32" fmla="*/ 0 w 1115"/>
              <a:gd name="T33" fmla="*/ 781 h 886"/>
              <a:gd name="T34" fmla="*/ 114 w 1115"/>
              <a:gd name="T35" fmla="*/ 885 h 886"/>
              <a:gd name="T36" fmla="*/ 1000 w 1115"/>
              <a:gd name="T37" fmla="*/ 885 h 886"/>
              <a:gd name="T38" fmla="*/ 1114 w 1115"/>
              <a:gd name="T39" fmla="*/ 781 h 886"/>
              <a:gd name="T40" fmla="*/ 1114 w 1115"/>
              <a:gd name="T41" fmla="*/ 281 h 886"/>
              <a:gd name="T42" fmla="*/ 1000 w 1115"/>
              <a:gd name="T43" fmla="*/ 167 h 886"/>
              <a:gd name="T44" fmla="*/ 562 w 1115"/>
              <a:gd name="T45" fmla="*/ 781 h 886"/>
              <a:gd name="T46" fmla="*/ 281 w 1115"/>
              <a:gd name="T47" fmla="*/ 500 h 886"/>
              <a:gd name="T48" fmla="*/ 562 w 1115"/>
              <a:gd name="T49" fmla="*/ 219 h 886"/>
              <a:gd name="T50" fmla="*/ 833 w 1115"/>
              <a:gd name="T51" fmla="*/ 500 h 886"/>
              <a:gd name="T52" fmla="*/ 562 w 1115"/>
              <a:gd name="T53" fmla="*/ 781 h 886"/>
              <a:gd name="T54" fmla="*/ 968 w 1115"/>
              <a:gd name="T55" fmla="*/ 354 h 886"/>
              <a:gd name="T56" fmla="*/ 927 w 1115"/>
              <a:gd name="T57" fmla="*/ 312 h 886"/>
              <a:gd name="T58" fmla="*/ 968 w 1115"/>
              <a:gd name="T59" fmla="*/ 281 h 886"/>
              <a:gd name="T60" fmla="*/ 1000 w 1115"/>
              <a:gd name="T61" fmla="*/ 312 h 886"/>
              <a:gd name="T62" fmla="*/ 968 w 1115"/>
              <a:gd name="T63" fmla="*/ 354 h 886"/>
              <a:gd name="T64" fmla="*/ 968 w 1115"/>
              <a:gd name="T65" fmla="*/ 354 h 886"/>
              <a:gd name="T66" fmla="*/ 968 w 1115"/>
              <a:gd name="T67" fmla="*/ 3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886">
                <a:moveTo>
                  <a:pt x="562" y="333"/>
                </a:moveTo>
                <a:cubicBezTo>
                  <a:pt x="468" y="333"/>
                  <a:pt x="395" y="406"/>
                  <a:pt x="395" y="500"/>
                </a:cubicBezTo>
                <a:cubicBezTo>
                  <a:pt x="395" y="594"/>
                  <a:pt x="468" y="667"/>
                  <a:pt x="562" y="667"/>
                </a:cubicBezTo>
                <a:cubicBezTo>
                  <a:pt x="645" y="667"/>
                  <a:pt x="729" y="594"/>
                  <a:pt x="729" y="500"/>
                </a:cubicBezTo>
                <a:cubicBezTo>
                  <a:pt x="729" y="406"/>
                  <a:pt x="645" y="333"/>
                  <a:pt x="562" y="333"/>
                </a:cubicBezTo>
                <a:close/>
                <a:moveTo>
                  <a:pt x="1000" y="167"/>
                </a:moveTo>
                <a:cubicBezTo>
                  <a:pt x="875" y="167"/>
                  <a:pt x="875" y="167"/>
                  <a:pt x="875" y="167"/>
                </a:cubicBezTo>
                <a:cubicBezTo>
                  <a:pt x="854" y="167"/>
                  <a:pt x="833" y="156"/>
                  <a:pt x="822" y="135"/>
                </a:cubicBezTo>
                <a:cubicBezTo>
                  <a:pt x="791" y="31"/>
                  <a:pt x="791" y="31"/>
                  <a:pt x="791" y="31"/>
                </a:cubicBezTo>
                <a:cubicBezTo>
                  <a:pt x="781" y="10"/>
                  <a:pt x="770" y="0"/>
                  <a:pt x="750" y="0"/>
                </a:cubicBezTo>
                <a:cubicBezTo>
                  <a:pt x="375" y="0"/>
                  <a:pt x="375" y="0"/>
                  <a:pt x="375" y="0"/>
                </a:cubicBezTo>
                <a:cubicBezTo>
                  <a:pt x="354" y="0"/>
                  <a:pt x="333" y="10"/>
                  <a:pt x="322" y="31"/>
                </a:cubicBezTo>
                <a:cubicBezTo>
                  <a:pt x="291" y="135"/>
                  <a:pt x="291" y="135"/>
                  <a:pt x="291" y="135"/>
                </a:cubicBezTo>
                <a:cubicBezTo>
                  <a:pt x="281" y="156"/>
                  <a:pt x="270" y="167"/>
                  <a:pt x="250" y="167"/>
                </a:cubicBezTo>
                <a:cubicBezTo>
                  <a:pt x="114" y="167"/>
                  <a:pt x="114" y="167"/>
                  <a:pt x="114" y="167"/>
                </a:cubicBezTo>
                <a:cubicBezTo>
                  <a:pt x="52" y="167"/>
                  <a:pt x="0" y="219"/>
                  <a:pt x="0" y="281"/>
                </a:cubicBezTo>
                <a:cubicBezTo>
                  <a:pt x="0" y="781"/>
                  <a:pt x="0" y="781"/>
                  <a:pt x="0" y="781"/>
                </a:cubicBezTo>
                <a:cubicBezTo>
                  <a:pt x="0" y="844"/>
                  <a:pt x="52" y="885"/>
                  <a:pt x="114" y="885"/>
                </a:cubicBezTo>
                <a:cubicBezTo>
                  <a:pt x="1000" y="885"/>
                  <a:pt x="1000" y="885"/>
                  <a:pt x="1000" y="885"/>
                </a:cubicBezTo>
                <a:cubicBezTo>
                  <a:pt x="1062" y="885"/>
                  <a:pt x="1114" y="844"/>
                  <a:pt x="1114" y="781"/>
                </a:cubicBezTo>
                <a:cubicBezTo>
                  <a:pt x="1114" y="281"/>
                  <a:pt x="1114" y="281"/>
                  <a:pt x="1114" y="281"/>
                </a:cubicBezTo>
                <a:cubicBezTo>
                  <a:pt x="1114" y="219"/>
                  <a:pt x="1062" y="167"/>
                  <a:pt x="1000" y="167"/>
                </a:cubicBezTo>
                <a:close/>
                <a:moveTo>
                  <a:pt x="562" y="781"/>
                </a:moveTo>
                <a:cubicBezTo>
                  <a:pt x="406" y="781"/>
                  <a:pt x="281" y="656"/>
                  <a:pt x="281" y="500"/>
                </a:cubicBezTo>
                <a:cubicBezTo>
                  <a:pt x="281" y="344"/>
                  <a:pt x="406" y="219"/>
                  <a:pt x="562" y="219"/>
                </a:cubicBezTo>
                <a:cubicBezTo>
                  <a:pt x="708" y="219"/>
                  <a:pt x="833" y="344"/>
                  <a:pt x="833" y="500"/>
                </a:cubicBezTo>
                <a:cubicBezTo>
                  <a:pt x="833" y="656"/>
                  <a:pt x="708" y="781"/>
                  <a:pt x="562" y="781"/>
                </a:cubicBezTo>
                <a:close/>
                <a:moveTo>
                  <a:pt x="968" y="354"/>
                </a:moveTo>
                <a:cubicBezTo>
                  <a:pt x="947" y="354"/>
                  <a:pt x="927" y="333"/>
                  <a:pt x="927" y="312"/>
                </a:cubicBezTo>
                <a:cubicBezTo>
                  <a:pt x="927" y="292"/>
                  <a:pt x="947" y="281"/>
                  <a:pt x="968" y="281"/>
                </a:cubicBezTo>
                <a:cubicBezTo>
                  <a:pt x="989" y="281"/>
                  <a:pt x="1000" y="292"/>
                  <a:pt x="1000" y="312"/>
                </a:cubicBezTo>
                <a:cubicBezTo>
                  <a:pt x="1000" y="333"/>
                  <a:pt x="989" y="354"/>
                  <a:pt x="968" y="354"/>
                </a:cubicBezTo>
                <a:close/>
                <a:moveTo>
                  <a:pt x="968" y="354"/>
                </a:moveTo>
                <a:lnTo>
                  <a:pt x="968" y="354"/>
                </a:lnTo>
                <a:close/>
              </a:path>
            </a:pathLst>
          </a:custGeom>
          <a:solidFill>
            <a:schemeClr val="bg1"/>
          </a:solidFill>
          <a:ln>
            <a:noFill/>
          </a:ln>
          <a:effectLst/>
          <a:extLst/>
        </p:spPr>
        <p:txBody>
          <a:bodyPr wrap="none" lIns="243785" tIns="121892" rIns="243785" bIns="121892" anchor="ctr"/>
          <a:lstStyle/>
          <a:p>
            <a:pPr>
              <a:defRPr/>
            </a:pPr>
            <a:endParaRPr lang="en-US" dirty="0"/>
          </a:p>
        </p:txBody>
      </p:sp>
      <p:grpSp>
        <p:nvGrpSpPr>
          <p:cNvPr id="45" name="Group 44"/>
          <p:cNvGrpSpPr/>
          <p:nvPr/>
        </p:nvGrpSpPr>
        <p:grpSpPr>
          <a:xfrm>
            <a:off x="6008975" y="483017"/>
            <a:ext cx="12359700" cy="2079087"/>
            <a:chOff x="5988388" y="483017"/>
            <a:chExt cx="12359700" cy="2079087"/>
          </a:xfrm>
        </p:grpSpPr>
        <p:sp>
          <p:nvSpPr>
            <p:cNvPr id="46" name="TextBox 4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Our Solutions</a:t>
              </a:r>
            </a:p>
          </p:txBody>
        </p:sp>
        <p:sp>
          <p:nvSpPr>
            <p:cNvPr id="47" name="Rectangle 4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30038550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900" decel="100000" fill="hold"/>
                                        <p:tgtEl>
                                          <p:spTgt spid="4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4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7000"/>
                            </p:stCondLst>
                            <p:childTnLst>
                              <p:par>
                                <p:cTn id="66" presetID="53" presetClass="entr" presetSubtype="16" fill="hold"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childTnLst>
                          </p:cTn>
                        </p:par>
                        <p:par>
                          <p:cTn id="71" fill="hold">
                            <p:stCondLst>
                              <p:cond delay="7500"/>
                            </p:stCondLst>
                            <p:childTnLst>
                              <p:par>
                                <p:cTn id="72" presetID="37" presetClass="entr" presetSubtype="0"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900" decel="100000" fill="hold"/>
                                        <p:tgtEl>
                                          <p:spTgt spid="11"/>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P spid="32" grpId="0" animBg="1"/>
      <p:bldP spid="3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p:cNvSpPr>
            <a:spLocks/>
          </p:cNvSpPr>
          <p:nvPr/>
        </p:nvSpPr>
        <p:spPr bwMode="auto">
          <a:xfrm>
            <a:off x="17548418"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0" name="AutoShape 7"/>
          <p:cNvSpPr>
            <a:spLocks/>
          </p:cNvSpPr>
          <p:nvPr/>
        </p:nvSpPr>
        <p:spPr bwMode="auto">
          <a:xfrm>
            <a:off x="14804344" y="6736190"/>
            <a:ext cx="3015465"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1" name="AutoShape 8"/>
          <p:cNvSpPr>
            <a:spLocks/>
          </p:cNvSpPr>
          <p:nvPr/>
        </p:nvSpPr>
        <p:spPr bwMode="auto">
          <a:xfrm>
            <a:off x="12071383"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2" name="AutoShape 9"/>
          <p:cNvSpPr>
            <a:spLocks/>
          </p:cNvSpPr>
          <p:nvPr/>
        </p:nvSpPr>
        <p:spPr bwMode="auto">
          <a:xfrm>
            <a:off x="9351115"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3" name="AutoShape 10"/>
          <p:cNvSpPr>
            <a:spLocks/>
          </p:cNvSpPr>
          <p:nvPr/>
        </p:nvSpPr>
        <p:spPr bwMode="auto">
          <a:xfrm>
            <a:off x="6619740" y="6736190"/>
            <a:ext cx="3015465"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4" name="AutoShape 11"/>
          <p:cNvSpPr>
            <a:spLocks/>
          </p:cNvSpPr>
          <p:nvPr/>
        </p:nvSpPr>
        <p:spPr bwMode="auto">
          <a:xfrm>
            <a:off x="3839165"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6"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9" name="AutoShape 16"/>
          <p:cNvSpPr>
            <a:spLocks/>
          </p:cNvSpPr>
          <p:nvPr/>
        </p:nvSpPr>
        <p:spPr bwMode="auto">
          <a:xfrm>
            <a:off x="1188569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2" name="AutoShape 19"/>
          <p:cNvSpPr>
            <a:spLocks/>
          </p:cNvSpPr>
          <p:nvPr/>
        </p:nvSpPr>
        <p:spPr bwMode="auto">
          <a:xfrm>
            <a:off x="6429290"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5" name="AutoShape 22"/>
          <p:cNvSpPr>
            <a:spLocks/>
          </p:cNvSpPr>
          <p:nvPr/>
        </p:nvSpPr>
        <p:spPr bwMode="auto">
          <a:xfrm>
            <a:off x="17354794"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solidFill>
                <a:srgbClr val="2BB1E8"/>
              </a:solidFill>
              <a:effectLst>
                <a:outerShdw blurRad="38100" dist="38100" dir="2700000" algn="tl">
                  <a:srgbClr val="000000"/>
                </a:outerShdw>
              </a:effectLst>
              <a:latin typeface="Gill Sans" charset="0"/>
              <a:cs typeface="Gill Sans" charset="0"/>
              <a:sym typeface="Gill Sans" charset="0"/>
            </a:endParaRPr>
          </a:p>
        </p:txBody>
      </p:sp>
      <p:sp>
        <p:nvSpPr>
          <p:cNvPr id="28" name="AutoShape 25"/>
          <p:cNvSpPr>
            <a:spLocks/>
          </p:cNvSpPr>
          <p:nvPr/>
        </p:nvSpPr>
        <p:spPr bwMode="auto">
          <a:xfrm>
            <a:off x="20095692"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solidFill>
                <a:srgbClr val="2BB1E8"/>
              </a:solidFill>
              <a:effectLst>
                <a:outerShdw blurRad="38100" dist="38100" dir="2700000" algn="tl">
                  <a:srgbClr val="000000"/>
                </a:outerShdw>
              </a:effectLst>
              <a:latin typeface="Gill Sans" charset="0"/>
              <a:cs typeface="Gill Sans" charset="0"/>
              <a:sym typeface="Gill Sans" charset="0"/>
            </a:endParaRPr>
          </a:p>
        </p:txBody>
      </p:sp>
      <p:sp>
        <p:nvSpPr>
          <p:cNvPr id="31" name="AutoShape 28"/>
          <p:cNvSpPr>
            <a:spLocks/>
          </p:cNvSpPr>
          <p:nvPr/>
        </p:nvSpPr>
        <p:spPr bwMode="auto">
          <a:xfrm>
            <a:off x="9162252" y="6548867"/>
            <a:ext cx="668164"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4" name="AutoShape 31"/>
          <p:cNvSpPr>
            <a:spLocks/>
          </p:cNvSpPr>
          <p:nvPr/>
        </p:nvSpPr>
        <p:spPr bwMode="auto">
          <a:xfrm>
            <a:off x="14617069"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nvGrpSpPr>
          <p:cNvPr id="3" name="Group 2"/>
          <p:cNvGrpSpPr/>
          <p:nvPr/>
        </p:nvGrpSpPr>
        <p:grpSpPr>
          <a:xfrm>
            <a:off x="3807423" y="6739366"/>
            <a:ext cx="16767570" cy="288924"/>
            <a:chOff x="1904207" y="3369683"/>
            <a:chExt cx="8385969" cy="144462"/>
          </a:xfrm>
        </p:grpSpPr>
        <p:sp>
          <p:nvSpPr>
            <p:cNvPr id="17" name="AutoShape 14"/>
            <p:cNvSpPr>
              <a:spLocks/>
            </p:cNvSpPr>
            <p:nvPr/>
          </p:nvSpPr>
          <p:spPr bwMode="auto">
            <a:xfrm>
              <a:off x="1904207"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0" name="AutoShape 17"/>
            <p:cNvSpPr>
              <a:spLocks/>
            </p:cNvSpPr>
            <p:nvPr/>
          </p:nvSpPr>
          <p:spPr bwMode="auto">
            <a:xfrm>
              <a:off x="6039644"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3" name="AutoShape 20"/>
            <p:cNvSpPr>
              <a:spLocks/>
            </p:cNvSpPr>
            <p:nvPr/>
          </p:nvSpPr>
          <p:spPr bwMode="auto">
            <a:xfrm>
              <a:off x="3310732"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6" name="AutoShape 23"/>
            <p:cNvSpPr>
              <a:spLocks/>
            </p:cNvSpPr>
            <p:nvPr/>
          </p:nvSpPr>
          <p:spPr bwMode="auto">
            <a:xfrm>
              <a:off x="8774907"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9" name="AutoShape 26"/>
            <p:cNvSpPr>
              <a:spLocks/>
            </p:cNvSpPr>
            <p:nvPr/>
          </p:nvSpPr>
          <p:spPr bwMode="auto">
            <a:xfrm>
              <a:off x="10145713"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2" name="AutoShape 29"/>
            <p:cNvSpPr>
              <a:spLocks/>
            </p:cNvSpPr>
            <p:nvPr/>
          </p:nvSpPr>
          <p:spPr bwMode="auto">
            <a:xfrm>
              <a:off x="4676775" y="3369683"/>
              <a:ext cx="145257"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5" name="AutoShape 32"/>
            <p:cNvSpPr>
              <a:spLocks/>
            </p:cNvSpPr>
            <p:nvPr/>
          </p:nvSpPr>
          <p:spPr bwMode="auto">
            <a:xfrm>
              <a:off x="7405688"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sp>
        <p:nvSpPr>
          <p:cNvPr id="36" name="AutoShape 54"/>
          <p:cNvSpPr>
            <a:spLocks/>
          </p:cNvSpPr>
          <p:nvPr/>
        </p:nvSpPr>
        <p:spPr bwMode="auto">
          <a:xfrm rot="21599989">
            <a:off x="3689977" y="5963078"/>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7" name="AutoShape 55"/>
          <p:cNvSpPr>
            <a:spLocks/>
          </p:cNvSpPr>
          <p:nvPr/>
        </p:nvSpPr>
        <p:spPr bwMode="auto">
          <a:xfrm rot="21599989">
            <a:off x="9243192" y="596307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3"/>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8" name="AutoShape 56"/>
          <p:cNvSpPr>
            <a:spLocks/>
          </p:cNvSpPr>
          <p:nvPr/>
        </p:nvSpPr>
        <p:spPr bwMode="auto">
          <a:xfrm rot="21599989">
            <a:off x="14702770" y="596307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5"/>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9" name="AutoShape 57"/>
          <p:cNvSpPr>
            <a:spLocks/>
          </p:cNvSpPr>
          <p:nvPr/>
        </p:nvSpPr>
        <p:spPr bwMode="auto">
          <a:xfrm rot="21599989">
            <a:off x="20173460" y="5963078"/>
            <a:ext cx="499932"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2"/>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0" name="AutoShape 58"/>
          <p:cNvSpPr>
            <a:spLocks/>
          </p:cNvSpPr>
          <p:nvPr/>
        </p:nvSpPr>
        <p:spPr bwMode="auto">
          <a:xfrm rot="10799989">
            <a:off x="17450019" y="7509304"/>
            <a:ext cx="499932"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1" name="AutoShape 59"/>
          <p:cNvSpPr>
            <a:spLocks/>
          </p:cNvSpPr>
          <p:nvPr/>
        </p:nvSpPr>
        <p:spPr bwMode="auto">
          <a:xfrm rot="10799989">
            <a:off x="11966633" y="7509304"/>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4"/>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2" name="AutoShape 60"/>
          <p:cNvSpPr>
            <a:spLocks/>
          </p:cNvSpPr>
          <p:nvPr/>
        </p:nvSpPr>
        <p:spPr bwMode="auto">
          <a:xfrm rot="10799989">
            <a:off x="6519752" y="7509304"/>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2"/>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grpSp>
        <p:nvGrpSpPr>
          <p:cNvPr id="56" name="Group 55"/>
          <p:cNvGrpSpPr/>
          <p:nvPr/>
        </p:nvGrpSpPr>
        <p:grpSpPr>
          <a:xfrm>
            <a:off x="6008975" y="483017"/>
            <a:ext cx="12359700" cy="2079087"/>
            <a:chOff x="5988388" y="483017"/>
            <a:chExt cx="12359700" cy="2079087"/>
          </a:xfrm>
        </p:grpSpPr>
        <p:sp>
          <p:nvSpPr>
            <p:cNvPr id="57" name="TextBox 5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Our Support Team</a:t>
              </a:r>
            </a:p>
          </p:txBody>
        </p:sp>
        <p:sp>
          <p:nvSpPr>
            <p:cNvPr id="58" name="Rectangle 5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
        <p:nvSpPr>
          <p:cNvPr id="2" name="Picture Placeholder 1"/>
          <p:cNvSpPr>
            <a:spLocks noGrp="1" noChangeAspect="1"/>
          </p:cNvSpPr>
          <p:nvPr>
            <p:ph type="pic" sz="quarter" idx="10"/>
          </p:nvPr>
        </p:nvSpPr>
        <p:spPr>
          <a:xfrm>
            <a:off x="2735617" y="3206029"/>
            <a:ext cx="2519228" cy="2517622"/>
          </a:xfrm>
        </p:spPr>
      </p:sp>
      <p:sp>
        <p:nvSpPr>
          <p:cNvPr id="4" name="Picture Placeholder 3"/>
          <p:cNvSpPr>
            <a:spLocks noGrp="1" noChangeAspect="1"/>
          </p:cNvSpPr>
          <p:nvPr>
            <p:ph type="pic" sz="quarter" idx="11"/>
          </p:nvPr>
        </p:nvSpPr>
        <p:spPr>
          <a:xfrm>
            <a:off x="8266908" y="3185107"/>
            <a:ext cx="2519228" cy="2517622"/>
          </a:xfrm>
        </p:spPr>
      </p:sp>
      <p:sp>
        <p:nvSpPr>
          <p:cNvPr id="5" name="Picture Placeholder 4"/>
          <p:cNvSpPr>
            <a:spLocks noGrp="1" noChangeAspect="1"/>
          </p:cNvSpPr>
          <p:nvPr>
            <p:ph type="pic" sz="quarter" idx="12"/>
          </p:nvPr>
        </p:nvSpPr>
        <p:spPr>
          <a:xfrm>
            <a:off x="13676411" y="3218013"/>
            <a:ext cx="2519228" cy="2517622"/>
          </a:xfrm>
        </p:spPr>
      </p:sp>
      <p:sp>
        <p:nvSpPr>
          <p:cNvPr id="6" name="Picture Placeholder 5"/>
          <p:cNvSpPr>
            <a:spLocks noGrp="1" noChangeAspect="1"/>
          </p:cNvSpPr>
          <p:nvPr>
            <p:ph type="pic" sz="quarter" idx="13"/>
          </p:nvPr>
        </p:nvSpPr>
        <p:spPr>
          <a:xfrm>
            <a:off x="19123672" y="3218013"/>
            <a:ext cx="2519228" cy="2517622"/>
          </a:xfrm>
        </p:spPr>
      </p:sp>
      <p:sp>
        <p:nvSpPr>
          <p:cNvPr id="7" name="Picture Placeholder 6"/>
          <p:cNvSpPr>
            <a:spLocks noGrp="1" noChangeAspect="1"/>
          </p:cNvSpPr>
          <p:nvPr>
            <p:ph type="pic" sz="quarter" idx="14"/>
          </p:nvPr>
        </p:nvSpPr>
        <p:spPr>
          <a:xfrm>
            <a:off x="16424238" y="8108515"/>
            <a:ext cx="2519228" cy="2517622"/>
          </a:xfrm>
        </p:spPr>
      </p:sp>
      <p:sp>
        <p:nvSpPr>
          <p:cNvPr id="8" name="Picture Placeholder 7"/>
          <p:cNvSpPr>
            <a:spLocks noGrp="1" noChangeAspect="1"/>
          </p:cNvSpPr>
          <p:nvPr>
            <p:ph type="pic" sz="quarter" idx="15"/>
          </p:nvPr>
        </p:nvSpPr>
        <p:spPr>
          <a:xfrm>
            <a:off x="10996206" y="8108515"/>
            <a:ext cx="2519228" cy="2517622"/>
          </a:xfrm>
        </p:spPr>
      </p:sp>
      <p:sp>
        <p:nvSpPr>
          <p:cNvPr id="15" name="Picture Placeholder 14"/>
          <p:cNvSpPr>
            <a:spLocks noGrp="1" noChangeAspect="1"/>
          </p:cNvSpPr>
          <p:nvPr>
            <p:ph type="pic" sz="quarter" idx="16"/>
          </p:nvPr>
        </p:nvSpPr>
        <p:spPr>
          <a:xfrm>
            <a:off x="5510708" y="8080093"/>
            <a:ext cx="2519228" cy="2517622"/>
          </a:xfrm>
        </p:spPr>
      </p:sp>
    </p:spTree>
    <p:extLst>
      <p:ext uri="{BB962C8B-B14F-4D97-AF65-F5344CB8AC3E}">
        <p14:creationId xmlns:p14="http://schemas.microsoft.com/office/powerpoint/2010/main" val="25066984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900" decel="100000" fill="hold"/>
                                        <p:tgtEl>
                                          <p:spTgt spid="5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ppt_x"/>
                                          </p:val>
                                        </p:tav>
                                        <p:tav tm="100000">
                                          <p:val>
                                            <p:strVal val="#ppt_x"/>
                                          </p:val>
                                        </p:tav>
                                      </p:tavLst>
                                    </p:anim>
                                    <p:anim calcmode="lin" valueType="num">
                                      <p:cBhvr additive="base">
                                        <p:cTn id="15" dur="500" fill="hold"/>
                                        <p:tgtEl>
                                          <p:spTgt spid="3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1"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2" presetClass="entr" presetSubtype="1"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4"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1"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0-#ppt_h/2"/>
                                          </p:val>
                                        </p:tav>
                                        <p:tav tm="100000">
                                          <p:val>
                                            <p:strVal val="#ppt_y"/>
                                          </p:val>
                                        </p:tav>
                                      </p:tavLst>
                                    </p:anim>
                                  </p:childTnLst>
                                </p:cTn>
                              </p:par>
                            </p:childTnLst>
                          </p:cTn>
                        </p:par>
                        <p:par>
                          <p:cTn id="66" fill="hold">
                            <p:stCondLst>
                              <p:cond delay="6500"/>
                            </p:stCondLst>
                            <p:childTnLst>
                              <p:par>
                                <p:cTn id="67" presetID="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0-#ppt_h/2"/>
                                          </p:val>
                                        </p:tav>
                                        <p:tav tm="100000">
                                          <p:val>
                                            <p:strVal val="#ppt_y"/>
                                          </p:val>
                                        </p:tav>
                                      </p:tavLst>
                                    </p:anim>
                                  </p:childTnLst>
                                </p:cTn>
                              </p:par>
                            </p:childTnLst>
                          </p:cTn>
                        </p:par>
                        <p:par>
                          <p:cTn id="71" fill="hold">
                            <p:stCondLst>
                              <p:cond delay="7000"/>
                            </p:stCondLst>
                            <p:childTnLst>
                              <p:par>
                                <p:cTn id="72" presetID="2" presetClass="entr" presetSubtype="4"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par>
                          <p:cTn id="76" fill="hold">
                            <p:stCondLst>
                              <p:cond delay="7500"/>
                            </p:stCondLst>
                            <p:childTnLst>
                              <p:par>
                                <p:cTn id="77" presetID="2" presetClass="entr" presetSubtype="4"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childTnLst>
                          </p:cTn>
                        </p:par>
                        <p:par>
                          <p:cTn id="81" fill="hold">
                            <p:stCondLst>
                              <p:cond delay="8000"/>
                            </p:stCondLst>
                            <p:childTnLst>
                              <p:par>
                                <p:cTn id="82" presetID="10" presetClass="entr" presetSubtype="0"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par>
                          <p:cTn id="85" fill="hold">
                            <p:stCondLst>
                              <p:cond delay="8500"/>
                            </p:stCondLst>
                            <p:childTnLst>
                              <p:par>
                                <p:cTn id="86" presetID="22" presetClass="entr" presetSubtype="8"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500"/>
                                        <p:tgtEl>
                                          <p:spTgt spid="14"/>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left)">
                                      <p:cBhvr>
                                        <p:cTn id="92" dur="500"/>
                                        <p:tgtEl>
                                          <p:spTgt spid="13"/>
                                        </p:tgtEl>
                                      </p:cBhvr>
                                    </p:animEffect>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left)">
                                      <p:cBhvr>
                                        <p:cTn id="96" dur="500"/>
                                        <p:tgtEl>
                                          <p:spTgt spid="12"/>
                                        </p:tgtEl>
                                      </p:cBhvr>
                                    </p:animEffect>
                                  </p:childTnLst>
                                </p:cTn>
                              </p:par>
                            </p:childTnLst>
                          </p:cTn>
                        </p:par>
                        <p:par>
                          <p:cTn id="97" fill="hold">
                            <p:stCondLst>
                              <p:cond delay="10000"/>
                            </p:stCondLst>
                            <p:childTnLst>
                              <p:par>
                                <p:cTn id="98" presetID="22" presetClass="entr" presetSubtype="8"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left)">
                                      <p:cBhvr>
                                        <p:cTn id="100" dur="500"/>
                                        <p:tgtEl>
                                          <p:spTgt spid="11"/>
                                        </p:tgtEl>
                                      </p:cBhvr>
                                    </p:animEffect>
                                  </p:childTnLst>
                                </p:cTn>
                              </p:par>
                            </p:childTnLst>
                          </p:cTn>
                        </p:par>
                        <p:par>
                          <p:cTn id="101" fill="hold">
                            <p:stCondLst>
                              <p:cond delay="10500"/>
                            </p:stCondLst>
                            <p:childTnLst>
                              <p:par>
                                <p:cTn id="102" presetID="22" presetClass="entr" presetSubtype="8" fill="hold" grpId="0" nodeType="after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wipe(left)">
                                      <p:cBhvr>
                                        <p:cTn id="104" dur="500"/>
                                        <p:tgtEl>
                                          <p:spTgt spid="10"/>
                                        </p:tgtEl>
                                      </p:cBhvr>
                                    </p:animEffect>
                                  </p:childTnLst>
                                </p:cTn>
                              </p:par>
                            </p:childTnLst>
                          </p:cTn>
                        </p:par>
                        <p:par>
                          <p:cTn id="105" fill="hold">
                            <p:stCondLst>
                              <p:cond delay="11000"/>
                            </p:stCondLst>
                            <p:childTnLst>
                              <p:par>
                                <p:cTn id="106" presetID="22" presetClass="entr" presetSubtype="8" fill="hold" grpId="0" nodeType="after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wipe(left)">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P spid="19" grpId="0" animBg="1"/>
      <p:bldP spid="22" grpId="0" animBg="1"/>
      <p:bldP spid="25" grpId="0" animBg="1"/>
      <p:bldP spid="28" grpId="0" animBg="1"/>
      <p:bldP spid="31" grpId="0" animBg="1"/>
      <p:bldP spid="34" grpId="0" animBg="1"/>
      <p:bldP spid="36" grpId="0" animBg="1"/>
      <p:bldP spid="37" grpId="0" animBg="1"/>
      <p:bldP spid="38" grpId="0" animBg="1"/>
      <p:bldP spid="39" grpId="0" animBg="1"/>
      <p:bldP spid="40" grpId="0" animBg="1"/>
      <p:bldP spid="41" grpId="0" animBg="1"/>
      <p:bldP spid="4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5"/>
          <p:cNvSpPr>
            <a:spLocks noChangeArrowheads="1"/>
          </p:cNvSpPr>
          <p:nvPr/>
        </p:nvSpPr>
        <p:spPr bwMode="auto">
          <a:xfrm>
            <a:off x="2607368" y="4104019"/>
            <a:ext cx="3043073" cy="3043866"/>
          </a:xfrm>
          <a:prstGeom prst="ellipse">
            <a:avLst/>
          </a:prstGeom>
          <a:solidFill>
            <a:schemeClr val="accent1"/>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25" name="Group 24"/>
          <p:cNvGrpSpPr/>
          <p:nvPr/>
        </p:nvGrpSpPr>
        <p:grpSpPr>
          <a:xfrm>
            <a:off x="2260213" y="3756774"/>
            <a:ext cx="3735179" cy="3736152"/>
            <a:chOff x="1119258" y="2257147"/>
            <a:chExt cx="1868076" cy="1868076"/>
          </a:xfrm>
        </p:grpSpPr>
        <p:sp>
          <p:nvSpPr>
            <p:cNvPr id="26"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7"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8"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9"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0"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1"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lumMod val="75000"/>
                <a:alpha val="24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3"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alpha val="24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4"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alpha val="24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8" name="Oval 5"/>
          <p:cNvSpPr>
            <a:spLocks noChangeArrowheads="1"/>
          </p:cNvSpPr>
          <p:nvPr/>
        </p:nvSpPr>
        <p:spPr bwMode="auto">
          <a:xfrm>
            <a:off x="7967929" y="4104019"/>
            <a:ext cx="3043073" cy="3043866"/>
          </a:xfrm>
          <a:prstGeom prst="ellipse">
            <a:avLst/>
          </a:prstGeom>
          <a:solidFill>
            <a:schemeClr val="accent3"/>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39" name="Group 38"/>
          <p:cNvGrpSpPr/>
          <p:nvPr/>
        </p:nvGrpSpPr>
        <p:grpSpPr>
          <a:xfrm>
            <a:off x="7620775" y="3756774"/>
            <a:ext cx="3735179" cy="3736152"/>
            <a:chOff x="3800237" y="2257147"/>
            <a:chExt cx="1868076" cy="1868076"/>
          </a:xfrm>
        </p:grpSpPr>
        <p:sp>
          <p:nvSpPr>
            <p:cNvPr id="44" name="Freeform 6"/>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5" name="Freeform 7"/>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6" name="Freeform 8"/>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7" name="Freeform 9"/>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0" name="Freeform 10"/>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1" name="Freeform 11"/>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2" name="Freeform 12"/>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3" name="Freeform 13"/>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14"/>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15"/>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16"/>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17"/>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59" name="Oval 5"/>
          <p:cNvSpPr>
            <a:spLocks noChangeArrowheads="1"/>
          </p:cNvSpPr>
          <p:nvPr/>
        </p:nvSpPr>
        <p:spPr bwMode="auto">
          <a:xfrm>
            <a:off x="13458851" y="4104019"/>
            <a:ext cx="3043073" cy="3043866"/>
          </a:xfrm>
          <a:prstGeom prst="ellipse">
            <a:avLst/>
          </a:prstGeom>
          <a:solidFill>
            <a:schemeClr val="accent2"/>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62" name="Group 61"/>
          <p:cNvGrpSpPr/>
          <p:nvPr/>
        </p:nvGrpSpPr>
        <p:grpSpPr>
          <a:xfrm>
            <a:off x="13111696" y="3756774"/>
            <a:ext cx="3735179" cy="3736152"/>
            <a:chOff x="6546413" y="2257147"/>
            <a:chExt cx="1868076" cy="1868076"/>
          </a:xfrm>
        </p:grpSpPr>
        <p:sp>
          <p:nvSpPr>
            <p:cNvPr id="63"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7"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1"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5"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6"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7"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8"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Oval 5"/>
          <p:cNvSpPr>
            <a:spLocks noChangeArrowheads="1"/>
          </p:cNvSpPr>
          <p:nvPr/>
        </p:nvSpPr>
        <p:spPr bwMode="auto">
          <a:xfrm>
            <a:off x="18839016" y="4104019"/>
            <a:ext cx="3043073" cy="3043866"/>
          </a:xfrm>
          <a:prstGeom prst="ellipse">
            <a:avLst/>
          </a:pr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87" name="Group 86"/>
          <p:cNvGrpSpPr/>
          <p:nvPr/>
        </p:nvGrpSpPr>
        <p:grpSpPr>
          <a:xfrm>
            <a:off x="18491861" y="3756774"/>
            <a:ext cx="3735179" cy="3736152"/>
            <a:chOff x="9237196" y="2257147"/>
            <a:chExt cx="1868076" cy="1868076"/>
          </a:xfrm>
        </p:grpSpPr>
        <p:sp>
          <p:nvSpPr>
            <p:cNvPr id="88"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9"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0"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1"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2"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3"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4"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5"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4">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6"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4">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7"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0" name="TextBox 99"/>
          <p:cNvSpPr txBox="1"/>
          <p:nvPr/>
        </p:nvSpPr>
        <p:spPr>
          <a:xfrm>
            <a:off x="2260213"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1" name="TextBox 100"/>
          <p:cNvSpPr txBox="1"/>
          <p:nvPr/>
        </p:nvSpPr>
        <p:spPr>
          <a:xfrm>
            <a:off x="2138395" y="7938118"/>
            <a:ext cx="3978820" cy="738664"/>
          </a:xfrm>
          <a:prstGeom prst="rect">
            <a:avLst/>
          </a:prstGeom>
          <a:noFill/>
        </p:spPr>
        <p:txBody>
          <a:bodyPr wrap="square" lIns="182843" tIns="91422" rIns="182843" bIns="91422" rtlCol="0">
            <a:spAutoFit/>
          </a:bodyPr>
          <a:lstStyle/>
          <a:p>
            <a:pPr algn="ctr"/>
            <a:r>
              <a:rPr lang="id-ID" b="1" dirty="0">
                <a:solidFill>
                  <a:schemeClr val="tx2"/>
                </a:solidFill>
                <a:latin typeface="+mj-lt"/>
              </a:rPr>
              <a:t>Magical</a:t>
            </a:r>
            <a:endParaRPr lang="en-US" b="1" dirty="0">
              <a:solidFill>
                <a:schemeClr val="tx2"/>
              </a:solidFill>
              <a:latin typeface="+mj-lt"/>
            </a:endParaRPr>
          </a:p>
        </p:txBody>
      </p:sp>
      <p:sp>
        <p:nvSpPr>
          <p:cNvPr id="102" name="TextBox 101"/>
          <p:cNvSpPr txBox="1"/>
          <p:nvPr/>
        </p:nvSpPr>
        <p:spPr>
          <a:xfrm>
            <a:off x="7620775"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3" name="TextBox 102"/>
          <p:cNvSpPr txBox="1"/>
          <p:nvPr/>
        </p:nvSpPr>
        <p:spPr>
          <a:xfrm>
            <a:off x="7498956" y="7938118"/>
            <a:ext cx="3978820" cy="738664"/>
          </a:xfrm>
          <a:prstGeom prst="rect">
            <a:avLst/>
          </a:prstGeom>
          <a:noFill/>
        </p:spPr>
        <p:txBody>
          <a:bodyPr wrap="square" lIns="182843" tIns="91422" rIns="182843" bIns="91422" rtlCol="0">
            <a:spAutoFit/>
          </a:bodyPr>
          <a:lstStyle/>
          <a:p>
            <a:pPr algn="ctr"/>
            <a:r>
              <a:rPr lang="id-ID" b="1" dirty="0">
                <a:solidFill>
                  <a:schemeClr val="tx2"/>
                </a:solidFill>
                <a:latin typeface="+mj-lt"/>
              </a:rPr>
              <a:t>Design</a:t>
            </a:r>
            <a:endParaRPr lang="en-US" b="1" dirty="0">
              <a:solidFill>
                <a:schemeClr val="tx2"/>
              </a:solidFill>
              <a:latin typeface="+mj-lt"/>
            </a:endParaRPr>
          </a:p>
        </p:txBody>
      </p:sp>
      <p:sp>
        <p:nvSpPr>
          <p:cNvPr id="104" name="TextBox 103"/>
          <p:cNvSpPr txBox="1"/>
          <p:nvPr/>
        </p:nvSpPr>
        <p:spPr>
          <a:xfrm>
            <a:off x="13111696"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5" name="TextBox 104"/>
          <p:cNvSpPr txBox="1"/>
          <p:nvPr/>
        </p:nvSpPr>
        <p:spPr>
          <a:xfrm>
            <a:off x="12989878" y="7938118"/>
            <a:ext cx="3978820" cy="738664"/>
          </a:xfrm>
          <a:prstGeom prst="rect">
            <a:avLst/>
          </a:prstGeom>
          <a:noFill/>
        </p:spPr>
        <p:txBody>
          <a:bodyPr wrap="square" lIns="182843" tIns="91422" rIns="182843" bIns="91422" rtlCol="0">
            <a:spAutoFit/>
          </a:bodyPr>
          <a:lstStyle/>
          <a:p>
            <a:pPr algn="ctr"/>
            <a:r>
              <a:rPr lang="id-ID" b="1" dirty="0">
                <a:solidFill>
                  <a:schemeClr val="tx2"/>
                </a:solidFill>
                <a:latin typeface="+mj-lt"/>
              </a:rPr>
              <a:t>Photography</a:t>
            </a:r>
            <a:endParaRPr lang="en-US" b="1" dirty="0">
              <a:solidFill>
                <a:schemeClr val="tx2"/>
              </a:solidFill>
              <a:latin typeface="+mj-lt"/>
            </a:endParaRPr>
          </a:p>
        </p:txBody>
      </p:sp>
      <p:sp>
        <p:nvSpPr>
          <p:cNvPr id="106" name="TextBox 105"/>
          <p:cNvSpPr txBox="1"/>
          <p:nvPr/>
        </p:nvSpPr>
        <p:spPr>
          <a:xfrm>
            <a:off x="18491859" y="8588271"/>
            <a:ext cx="3735179" cy="2031326"/>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p:txBody>
      </p:sp>
      <p:sp>
        <p:nvSpPr>
          <p:cNvPr id="107" name="TextBox 106"/>
          <p:cNvSpPr txBox="1"/>
          <p:nvPr/>
        </p:nvSpPr>
        <p:spPr>
          <a:xfrm>
            <a:off x="18370040" y="7938118"/>
            <a:ext cx="3978820" cy="738664"/>
          </a:xfrm>
          <a:prstGeom prst="rect">
            <a:avLst/>
          </a:prstGeom>
          <a:noFill/>
        </p:spPr>
        <p:txBody>
          <a:bodyPr wrap="square" lIns="182843" tIns="91422" rIns="182843" bIns="91422" rtlCol="0">
            <a:spAutoFit/>
          </a:bodyPr>
          <a:lstStyle/>
          <a:p>
            <a:pPr algn="ctr"/>
            <a:r>
              <a:rPr lang="id-ID" b="1" dirty="0">
                <a:solidFill>
                  <a:schemeClr val="tx2"/>
                </a:solidFill>
                <a:latin typeface="Lato Regular"/>
                <a:cs typeface="Lato Regular"/>
              </a:rPr>
              <a:t>Advertising</a:t>
            </a:r>
            <a:endParaRPr lang="en-US" b="1" dirty="0">
              <a:solidFill>
                <a:schemeClr val="tx2"/>
              </a:solidFill>
              <a:latin typeface="Lato Regular"/>
              <a:cs typeface="Lato Regular"/>
            </a:endParaRPr>
          </a:p>
        </p:txBody>
      </p:sp>
      <p:sp>
        <p:nvSpPr>
          <p:cNvPr id="108" name="AutoShape 8"/>
          <p:cNvSpPr>
            <a:spLocks/>
          </p:cNvSpPr>
          <p:nvPr/>
        </p:nvSpPr>
        <p:spPr bwMode="auto">
          <a:xfrm>
            <a:off x="19788468" y="5021583"/>
            <a:ext cx="1276018" cy="1063626"/>
          </a:xfrm>
          <a:custGeom>
            <a:avLst/>
            <a:gdLst>
              <a:gd name="T0" fmla="*/ 75419876 w 21600"/>
              <a:gd name="T1" fmla="*/ 22815321 h 21579"/>
              <a:gd name="T2" fmla="*/ 74086090 w 21600"/>
              <a:gd name="T3" fmla="*/ 25988205 h 21579"/>
              <a:gd name="T4" fmla="*/ 70751508 w 21600"/>
              <a:gd name="T5" fmla="*/ 27764166 h 21579"/>
              <a:gd name="T6" fmla="*/ 70751508 w 21600"/>
              <a:gd name="T7" fmla="*/ 40356187 h 21579"/>
              <a:gd name="T8" fmla="*/ 68890459 w 21600"/>
              <a:gd name="T9" fmla="*/ 44041735 h 21579"/>
              <a:gd name="T10" fmla="*/ 64452543 w 21600"/>
              <a:gd name="T11" fmla="*/ 45574747 h 21579"/>
              <a:gd name="T12" fmla="*/ 57741601 w 21600"/>
              <a:gd name="T13" fmla="*/ 41068031 h 21579"/>
              <a:gd name="T14" fmla="*/ 49288264 w 21600"/>
              <a:gd name="T15" fmla="*/ 37061803 h 21579"/>
              <a:gd name="T16" fmla="*/ 39979537 w 21600"/>
              <a:gd name="T17" fmla="*/ 33937470 h 21579"/>
              <a:gd name="T18" fmla="*/ 30688181 w 21600"/>
              <a:gd name="T19" fmla="*/ 32234408 h 21579"/>
              <a:gd name="T20" fmla="*/ 27825021 w 21600"/>
              <a:gd name="T21" fmla="*/ 33597370 h 21579"/>
              <a:gd name="T22" fmla="*/ 26309651 w 21600"/>
              <a:gd name="T23" fmla="*/ 35728021 h 21579"/>
              <a:gd name="T24" fmla="*/ 26225861 w 21600"/>
              <a:gd name="T25" fmla="*/ 38138096 h 21579"/>
              <a:gd name="T26" fmla="*/ 27748204 w 21600"/>
              <a:gd name="T27" fmla="*/ 40356187 h 21579"/>
              <a:gd name="T28" fmla="*/ 26805477 w 21600"/>
              <a:gd name="T29" fmla="*/ 42936312 h 21579"/>
              <a:gd name="T30" fmla="*/ 27643496 w 21600"/>
              <a:gd name="T31" fmla="*/ 45203003 h 21579"/>
              <a:gd name="T32" fmla="*/ 29672124 w 21600"/>
              <a:gd name="T33" fmla="*/ 47299644 h 21579"/>
              <a:gd name="T34" fmla="*/ 32371191 w 21600"/>
              <a:gd name="T35" fmla="*/ 49296719 h 21579"/>
              <a:gd name="T36" fmla="*/ 29525462 w 21600"/>
              <a:gd name="T37" fmla="*/ 51536695 h 21579"/>
              <a:gd name="T38" fmla="*/ 25181854 w 21600"/>
              <a:gd name="T39" fmla="*/ 52406463 h 21579"/>
              <a:gd name="T40" fmla="*/ 20660147 w 21600"/>
              <a:gd name="T41" fmla="*/ 52049309 h 21579"/>
              <a:gd name="T42" fmla="*/ 17189421 w 21600"/>
              <a:gd name="T43" fmla="*/ 50560017 h 21579"/>
              <a:gd name="T44" fmla="*/ 15548366 w 21600"/>
              <a:gd name="T45" fmla="*/ 46296300 h 21579"/>
              <a:gd name="T46" fmla="*/ 14078377 w 21600"/>
              <a:gd name="T47" fmla="*/ 41845479 h 21579"/>
              <a:gd name="T48" fmla="*/ 13505733 w 21600"/>
              <a:gd name="T49" fmla="*/ 37124993 h 21579"/>
              <a:gd name="T50" fmla="*/ 14490413 w 21600"/>
              <a:gd name="T51" fmla="*/ 31957448 h 21579"/>
              <a:gd name="T52" fmla="*/ 6298965 w 21600"/>
              <a:gd name="T53" fmla="*/ 31957448 h 21579"/>
              <a:gd name="T54" fmla="*/ 1864535 w 21600"/>
              <a:gd name="T55" fmla="*/ 30424436 h 21579"/>
              <a:gd name="T56" fmla="*/ 0 w 21600"/>
              <a:gd name="T57" fmla="*/ 26702464 h 21579"/>
              <a:gd name="T58" fmla="*/ 0 w 21600"/>
              <a:gd name="T59" fmla="*/ 18886823 h 21579"/>
              <a:gd name="T60" fmla="*/ 1836585 w 21600"/>
              <a:gd name="T61" fmla="*/ 15172146 h 21579"/>
              <a:gd name="T62" fmla="*/ 6298965 w 21600"/>
              <a:gd name="T63" fmla="*/ 13617249 h 21579"/>
              <a:gd name="T64" fmla="*/ 26721687 w 21600"/>
              <a:gd name="T65" fmla="*/ 13617249 h 21579"/>
              <a:gd name="T66" fmla="*/ 36749721 w 21600"/>
              <a:gd name="T67" fmla="*/ 12477866 h 21579"/>
              <a:gd name="T68" fmla="*/ 47175846 w 21600"/>
              <a:gd name="T69" fmla="*/ 9411842 h 21579"/>
              <a:gd name="T70" fmla="*/ 56819793 w 21600"/>
              <a:gd name="T71" fmla="*/ 5033920 h 21579"/>
              <a:gd name="T72" fmla="*/ 64452543 w 21600"/>
              <a:gd name="T73" fmla="*/ 0 h 21579"/>
              <a:gd name="T74" fmla="*/ 68890459 w 21600"/>
              <a:gd name="T75" fmla="*/ 1540307 h 21579"/>
              <a:gd name="T76" fmla="*/ 70751508 w 21600"/>
              <a:gd name="T77" fmla="*/ 5262280 h 21579"/>
              <a:gd name="T78" fmla="*/ 70751508 w 21600"/>
              <a:gd name="T79" fmla="*/ 17817875 h 21579"/>
              <a:gd name="T80" fmla="*/ 74086090 w 21600"/>
              <a:gd name="T81" fmla="*/ 19608377 h 21579"/>
              <a:gd name="T82" fmla="*/ 75419876 w 21600"/>
              <a:gd name="T83" fmla="*/ 22815321 h 21579"/>
              <a:gd name="T84" fmla="*/ 64452543 w 21600"/>
              <a:gd name="T85" fmla="*/ 6936162 h 21579"/>
              <a:gd name="T86" fmla="*/ 57657811 w 21600"/>
              <a:gd name="T87" fmla="*/ 10816059 h 21579"/>
              <a:gd name="T88" fmla="*/ 49860908 w 21600"/>
              <a:gd name="T89" fmla="*/ 14173632 h 21579"/>
              <a:gd name="T90" fmla="*/ 41473930 w 21600"/>
              <a:gd name="T91" fmla="*/ 16819313 h 21579"/>
              <a:gd name="T92" fmla="*/ 33020652 w 21600"/>
              <a:gd name="T93" fmla="*/ 18473824 h 21579"/>
              <a:gd name="T94" fmla="*/ 33020652 w 21600"/>
              <a:gd name="T95" fmla="*/ 27144643 h 21579"/>
              <a:gd name="T96" fmla="*/ 41473930 w 21600"/>
              <a:gd name="T97" fmla="*/ 28818574 h 21579"/>
              <a:gd name="T98" fmla="*/ 49860908 w 21600"/>
              <a:gd name="T99" fmla="*/ 31478844 h 21579"/>
              <a:gd name="T100" fmla="*/ 57699706 w 21600"/>
              <a:gd name="T101" fmla="*/ 34858253 h 21579"/>
              <a:gd name="T102" fmla="*/ 64452543 w 21600"/>
              <a:gd name="T103" fmla="*/ 38679840 h 21579"/>
              <a:gd name="T104" fmla="*/ 64452543 w 21600"/>
              <a:gd name="T105" fmla="*/ 6936162 h 21579"/>
              <a:gd name="T106" fmla="*/ 64452543 w 21600"/>
              <a:gd name="T107" fmla="*/ 6936162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dirty="0"/>
          </a:p>
        </p:txBody>
      </p:sp>
      <p:grpSp>
        <p:nvGrpSpPr>
          <p:cNvPr id="109" name="Group 4700"/>
          <p:cNvGrpSpPr>
            <a:grpSpLocks/>
          </p:cNvGrpSpPr>
          <p:nvPr/>
        </p:nvGrpSpPr>
        <p:grpSpPr bwMode="auto">
          <a:xfrm>
            <a:off x="9012065" y="5106337"/>
            <a:ext cx="1086651" cy="1086934"/>
            <a:chOff x="3062288" y="3998912"/>
            <a:chExt cx="412750" cy="412750"/>
          </a:xfrm>
          <a:solidFill>
            <a:schemeClr val="bg1"/>
          </a:solidFill>
        </p:grpSpPr>
        <p:sp>
          <p:nvSpPr>
            <p:cNvPr id="110"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1"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2"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3"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14" name="AutoShape 96"/>
          <p:cNvSpPr>
            <a:spLocks/>
          </p:cNvSpPr>
          <p:nvPr/>
        </p:nvSpPr>
        <p:spPr bwMode="auto">
          <a:xfrm>
            <a:off x="3620675" y="5156114"/>
            <a:ext cx="944550" cy="9447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15" name="AutoShape 25"/>
          <p:cNvSpPr>
            <a:spLocks/>
          </p:cNvSpPr>
          <p:nvPr/>
        </p:nvSpPr>
        <p:spPr bwMode="auto">
          <a:xfrm>
            <a:off x="14421637" y="5135367"/>
            <a:ext cx="1206034" cy="959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79" name="Group 78"/>
          <p:cNvGrpSpPr/>
          <p:nvPr/>
        </p:nvGrpSpPr>
        <p:grpSpPr>
          <a:xfrm>
            <a:off x="6008975" y="483017"/>
            <a:ext cx="12359700" cy="2079087"/>
            <a:chOff x="5988388" y="483017"/>
            <a:chExt cx="12359700" cy="2079087"/>
          </a:xfrm>
        </p:grpSpPr>
        <p:sp>
          <p:nvSpPr>
            <p:cNvPr id="82" name="TextBox 8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Market Analysis</a:t>
              </a:r>
            </a:p>
          </p:txBody>
        </p:sp>
        <p:sp>
          <p:nvSpPr>
            <p:cNvPr id="116" name="Rectangle 11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1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Tree>
    <p:extLst>
      <p:ext uri="{BB962C8B-B14F-4D97-AF65-F5344CB8AC3E}">
        <p14:creationId xmlns:p14="http://schemas.microsoft.com/office/powerpoint/2010/main" val="40885527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900" decel="100000" fill="hold"/>
                                        <p:tgtEl>
                                          <p:spTgt spid="7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p:cTn id="32" dur="500" fill="hold"/>
                                        <p:tgtEl>
                                          <p:spTgt spid="109"/>
                                        </p:tgtEl>
                                        <p:attrNameLst>
                                          <p:attrName>ppt_w</p:attrName>
                                        </p:attrNameLst>
                                      </p:cBhvr>
                                      <p:tavLst>
                                        <p:tav tm="0">
                                          <p:val>
                                            <p:fltVal val="0"/>
                                          </p:val>
                                        </p:tav>
                                        <p:tav tm="100000">
                                          <p:val>
                                            <p:strVal val="#ppt_w"/>
                                          </p:val>
                                        </p:tav>
                                      </p:tavLst>
                                    </p:anim>
                                    <p:anim calcmode="lin" valueType="num">
                                      <p:cBhvr>
                                        <p:cTn id="33" dur="500" fill="hold"/>
                                        <p:tgtEl>
                                          <p:spTgt spid="109"/>
                                        </p:tgtEl>
                                        <p:attrNameLst>
                                          <p:attrName>ppt_h</p:attrName>
                                        </p:attrNameLst>
                                      </p:cBhvr>
                                      <p:tavLst>
                                        <p:tav tm="0">
                                          <p:val>
                                            <p:fltVal val="0"/>
                                          </p:val>
                                        </p:tav>
                                        <p:tav tm="100000">
                                          <p:val>
                                            <p:strVal val="#ppt_h"/>
                                          </p:val>
                                        </p:tav>
                                      </p:tavLst>
                                    </p:anim>
                                    <p:animEffect transition="in" filter="fade">
                                      <p:cBhvr>
                                        <p:cTn id="34" dur="500"/>
                                        <p:tgtEl>
                                          <p:spTgt spid="10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500"/>
                                        <p:tgtEl>
                                          <p:spTgt spid="10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p:cTn id="46" dur="500" fill="hold"/>
                                        <p:tgtEl>
                                          <p:spTgt spid="115"/>
                                        </p:tgtEl>
                                        <p:attrNameLst>
                                          <p:attrName>ppt_w</p:attrName>
                                        </p:attrNameLst>
                                      </p:cBhvr>
                                      <p:tavLst>
                                        <p:tav tm="0">
                                          <p:val>
                                            <p:fltVal val="0"/>
                                          </p:val>
                                        </p:tav>
                                        <p:tav tm="100000">
                                          <p:val>
                                            <p:strVal val="#ppt_w"/>
                                          </p:val>
                                        </p:tav>
                                      </p:tavLst>
                                    </p:anim>
                                    <p:anim calcmode="lin" valueType="num">
                                      <p:cBhvr>
                                        <p:cTn id="47" dur="500" fill="hold"/>
                                        <p:tgtEl>
                                          <p:spTgt spid="115"/>
                                        </p:tgtEl>
                                        <p:attrNameLst>
                                          <p:attrName>ppt_h</p:attrName>
                                        </p:attrNameLst>
                                      </p:cBhvr>
                                      <p:tavLst>
                                        <p:tav tm="0">
                                          <p:val>
                                            <p:fltVal val="0"/>
                                          </p:val>
                                        </p:tav>
                                        <p:tav tm="100000">
                                          <p:val>
                                            <p:strVal val="#ppt_h"/>
                                          </p:val>
                                        </p:tav>
                                      </p:tavLst>
                                    </p:anim>
                                    <p:animEffect transition="in" filter="fade">
                                      <p:cBhvr>
                                        <p:cTn id="48" dur="500"/>
                                        <p:tgtEl>
                                          <p:spTgt spid="11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p:cTn id="63" dur="500" fill="hold"/>
                                        <p:tgtEl>
                                          <p:spTgt spid="108"/>
                                        </p:tgtEl>
                                        <p:attrNameLst>
                                          <p:attrName>ppt_w</p:attrName>
                                        </p:attrNameLst>
                                      </p:cBhvr>
                                      <p:tavLst>
                                        <p:tav tm="0">
                                          <p:val>
                                            <p:fltVal val="0"/>
                                          </p:val>
                                        </p:tav>
                                        <p:tav tm="100000">
                                          <p:val>
                                            <p:strVal val="#ppt_w"/>
                                          </p:val>
                                        </p:tav>
                                      </p:tavLst>
                                    </p:anim>
                                    <p:anim calcmode="lin" valueType="num">
                                      <p:cBhvr>
                                        <p:cTn id="64" dur="500" fill="hold"/>
                                        <p:tgtEl>
                                          <p:spTgt spid="108"/>
                                        </p:tgtEl>
                                        <p:attrNameLst>
                                          <p:attrName>ppt_h</p:attrName>
                                        </p:attrNameLst>
                                      </p:cBhvr>
                                      <p:tavLst>
                                        <p:tav tm="0">
                                          <p:val>
                                            <p:fltVal val="0"/>
                                          </p:val>
                                        </p:tav>
                                        <p:tav tm="100000">
                                          <p:val>
                                            <p:strVal val="#ppt_h"/>
                                          </p:val>
                                        </p:tav>
                                      </p:tavLst>
                                    </p:anim>
                                    <p:animEffect transition="in" filter="fade">
                                      <p:cBhvr>
                                        <p:cTn id="65" dur="500"/>
                                        <p:tgtEl>
                                          <p:spTgt spid="108"/>
                                        </p:tgtEl>
                                      </p:cBhvr>
                                    </p:animEffect>
                                  </p:childTnLst>
                                </p:cTn>
                              </p:par>
                            </p:childTnLst>
                          </p:cTn>
                        </p:par>
                        <p:par>
                          <p:cTn id="66" fill="hold">
                            <p:stCondLst>
                              <p:cond delay="6500"/>
                            </p:stCondLst>
                            <p:childTnLst>
                              <p:par>
                                <p:cTn id="67" presetID="21" presetClass="entr" presetSubtype="1"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heel(1)">
                                      <p:cBhvr>
                                        <p:cTn id="69" dur="2000"/>
                                        <p:tgtEl>
                                          <p:spTgt spid="25"/>
                                        </p:tgtEl>
                                      </p:cBhvr>
                                    </p:animEffect>
                                  </p:childTnLst>
                                </p:cTn>
                              </p:par>
                              <p:par>
                                <p:cTn id="70" presetID="21" presetClass="entr" presetSubtype="1"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heel(1)">
                                      <p:cBhvr>
                                        <p:cTn id="72" dur="2000"/>
                                        <p:tgtEl>
                                          <p:spTgt spid="39"/>
                                        </p:tgtEl>
                                      </p:cBhvr>
                                    </p:animEffect>
                                  </p:childTnLst>
                                </p:cTn>
                              </p:par>
                              <p:par>
                                <p:cTn id="73" presetID="21" presetClass="entr" presetSubtype="1"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heel(1)">
                                      <p:cBhvr>
                                        <p:cTn id="75" dur="2000"/>
                                        <p:tgtEl>
                                          <p:spTgt spid="62"/>
                                        </p:tgtEl>
                                      </p:cBhvr>
                                    </p:animEffect>
                                  </p:childTnLst>
                                </p:cTn>
                              </p:par>
                              <p:par>
                                <p:cTn id="76" presetID="21" presetClass="entr" presetSubtype="1"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heel(1)">
                                      <p:cBhvr>
                                        <p:cTn id="78" dur="20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fade">
                                      <p:cBhvr>
                                        <p:cTn id="87" dur="500"/>
                                        <p:tgtEl>
                                          <p:spTgt spid="1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59" grpId="0" animBg="1"/>
      <p:bldP spid="86" grpId="0" animBg="1"/>
      <p:bldP spid="100" grpId="0"/>
      <p:bldP spid="101" grpId="0"/>
      <p:bldP spid="102" grpId="0"/>
      <p:bldP spid="103" grpId="0"/>
      <p:bldP spid="104" grpId="0"/>
      <p:bldP spid="105" grpId="0"/>
      <p:bldP spid="106" grpId="0"/>
      <p:bldP spid="107" grpId="0"/>
      <p:bldP spid="108" grpId="0" animBg="1"/>
      <p:bldP spid="114" grpId="0" animBg="1"/>
      <p:bldP spid="1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3535240" y="4290533"/>
            <a:ext cx="2273896" cy="2307090"/>
            <a:chOff x="2285781" y="4847654"/>
            <a:chExt cx="952480" cy="966132"/>
          </a:xfrm>
        </p:grpSpPr>
        <p:sp>
          <p:nvSpPr>
            <p:cNvPr id="59" name="Oval 58"/>
            <p:cNvSpPr/>
            <p:nvPr/>
          </p:nvSpPr>
          <p:spPr bwMode="auto">
            <a:xfrm>
              <a:off x="2346028" y="4908765"/>
              <a:ext cx="840592" cy="852640"/>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50" name="Group 49"/>
          <p:cNvGrpSpPr/>
          <p:nvPr/>
        </p:nvGrpSpPr>
        <p:grpSpPr>
          <a:xfrm>
            <a:off x="8688271" y="1483933"/>
            <a:ext cx="2273896" cy="2307090"/>
            <a:chOff x="2285781" y="4847654"/>
            <a:chExt cx="952480" cy="966132"/>
          </a:xfrm>
        </p:grpSpPr>
        <p:sp>
          <p:nvSpPr>
            <p:cNvPr id="51" name="Oval 50"/>
            <p:cNvSpPr/>
            <p:nvPr/>
          </p:nvSpPr>
          <p:spPr bwMode="auto">
            <a:xfrm>
              <a:off x="2346028" y="4908765"/>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19" name="Straight Connector 18"/>
          <p:cNvCxnSpPr/>
          <p:nvPr/>
        </p:nvCxnSpPr>
        <p:spPr>
          <a:xfrm>
            <a:off x="12238390" y="512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43048" y="1558061"/>
            <a:ext cx="3548932"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Testimonial</a:t>
            </a:r>
          </a:p>
        </p:txBody>
      </p:sp>
      <p:sp>
        <p:nvSpPr>
          <p:cNvPr id="21" name="TextBox 20"/>
          <p:cNvSpPr txBox="1"/>
          <p:nvPr/>
        </p:nvSpPr>
        <p:spPr>
          <a:xfrm>
            <a:off x="4200831" y="2392411"/>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23" name="Oval 22"/>
          <p:cNvSpPr/>
          <p:nvPr/>
        </p:nvSpPr>
        <p:spPr>
          <a:xfrm>
            <a:off x="12125298" y="2534636"/>
            <a:ext cx="226185" cy="226244"/>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24" name="Straight Connector 23"/>
          <p:cNvCxnSpPr/>
          <p:nvPr/>
        </p:nvCxnSpPr>
        <p:spPr>
          <a:xfrm>
            <a:off x="11076054" y="268546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38390" y="277837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2125298" y="5307886"/>
            <a:ext cx="226185" cy="226244"/>
          </a:xfrm>
          <a:prstGeom prst="ellipse">
            <a:avLst/>
          </a:prstGeom>
          <a:solidFill>
            <a:schemeClr val="accent3"/>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33" name="Straight Connector 32"/>
          <p:cNvCxnSpPr/>
          <p:nvPr/>
        </p:nvCxnSpPr>
        <p:spPr>
          <a:xfrm>
            <a:off x="12351483" y="545871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901545" y="4404353"/>
            <a:ext cx="2677860" cy="923330"/>
          </a:xfrm>
          <a:prstGeom prst="rect">
            <a:avLst/>
          </a:prstGeom>
          <a:noFill/>
        </p:spPr>
        <p:txBody>
          <a:bodyPr wrap="none" lIns="182843" tIns="91422" rIns="182843" bIns="91422" rtlCol="0">
            <a:spAutoFit/>
          </a:bodyPr>
          <a:lstStyle/>
          <a:p>
            <a:r>
              <a:rPr lang="id-ID" sz="4800" b="1" dirty="0">
                <a:solidFill>
                  <a:schemeClr val="tx2"/>
                </a:solidFill>
                <a:latin typeface="+mj-lt"/>
              </a:rPr>
              <a:t>Analysis</a:t>
            </a:r>
          </a:p>
        </p:txBody>
      </p:sp>
      <p:sp>
        <p:nvSpPr>
          <p:cNvPr id="63" name="TextBox 62"/>
          <p:cNvSpPr txBox="1"/>
          <p:nvPr/>
        </p:nvSpPr>
        <p:spPr>
          <a:xfrm>
            <a:off x="15923545" y="5275809"/>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grpSp>
        <p:nvGrpSpPr>
          <p:cNvPr id="37" name="Group 36"/>
          <p:cNvGrpSpPr/>
          <p:nvPr/>
        </p:nvGrpSpPr>
        <p:grpSpPr>
          <a:xfrm>
            <a:off x="13540907" y="9856605"/>
            <a:ext cx="2273896" cy="2307090"/>
            <a:chOff x="2285781" y="4847654"/>
            <a:chExt cx="952480" cy="966132"/>
          </a:xfrm>
        </p:grpSpPr>
        <p:sp>
          <p:nvSpPr>
            <p:cNvPr id="46" name="Oval 45"/>
            <p:cNvSpPr/>
            <p:nvPr/>
          </p:nvSpPr>
          <p:spPr bwMode="auto">
            <a:xfrm>
              <a:off x="2346028" y="4908765"/>
              <a:ext cx="840592" cy="852640"/>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48" name="Group 47"/>
          <p:cNvGrpSpPr/>
          <p:nvPr/>
        </p:nvGrpSpPr>
        <p:grpSpPr>
          <a:xfrm>
            <a:off x="8693937" y="7050005"/>
            <a:ext cx="2273896" cy="2307090"/>
            <a:chOff x="2285781" y="4847654"/>
            <a:chExt cx="952480" cy="966132"/>
          </a:xfrm>
        </p:grpSpPr>
        <p:sp>
          <p:nvSpPr>
            <p:cNvPr id="49" name="Oval 48"/>
            <p:cNvSpPr/>
            <p:nvPr/>
          </p:nvSpPr>
          <p:spPr bwMode="auto">
            <a:xfrm>
              <a:off x="2346028" y="4908765"/>
              <a:ext cx="840592"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55" name="Straight Connector 54"/>
          <p:cNvCxnSpPr/>
          <p:nvPr/>
        </p:nvCxnSpPr>
        <p:spPr>
          <a:xfrm>
            <a:off x="12244057" y="557119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84410" y="7124133"/>
            <a:ext cx="3513237"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Our Clients</a:t>
            </a:r>
          </a:p>
        </p:txBody>
      </p:sp>
      <p:sp>
        <p:nvSpPr>
          <p:cNvPr id="57" name="TextBox 56"/>
          <p:cNvSpPr txBox="1"/>
          <p:nvPr/>
        </p:nvSpPr>
        <p:spPr>
          <a:xfrm>
            <a:off x="4206497" y="7958483"/>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61" name="Oval 60"/>
          <p:cNvSpPr/>
          <p:nvPr/>
        </p:nvSpPr>
        <p:spPr>
          <a:xfrm>
            <a:off x="12130964" y="8100708"/>
            <a:ext cx="226185" cy="226244"/>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62" name="Straight Connector 61"/>
          <p:cNvCxnSpPr/>
          <p:nvPr/>
        </p:nvCxnSpPr>
        <p:spPr>
          <a:xfrm>
            <a:off x="11081720" y="825153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2244057" y="834444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2130964" y="10873958"/>
            <a:ext cx="226185" cy="226244"/>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71" name="Straight Connector 70"/>
          <p:cNvCxnSpPr/>
          <p:nvPr/>
        </p:nvCxnSpPr>
        <p:spPr>
          <a:xfrm>
            <a:off x="12357150" y="1102478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5907211" y="9970425"/>
            <a:ext cx="3480629" cy="923330"/>
          </a:xfrm>
          <a:prstGeom prst="rect">
            <a:avLst/>
          </a:prstGeom>
          <a:noFill/>
        </p:spPr>
        <p:txBody>
          <a:bodyPr wrap="none" lIns="182843" tIns="91422" rIns="182843" bIns="91422" rtlCol="0">
            <a:spAutoFit/>
          </a:bodyPr>
          <a:lstStyle/>
          <a:p>
            <a:r>
              <a:rPr lang="id-ID" sz="4800" b="1" dirty="0">
                <a:solidFill>
                  <a:schemeClr val="tx2"/>
                </a:solidFill>
                <a:latin typeface="+mj-lt"/>
              </a:rPr>
              <a:t>World Map</a:t>
            </a:r>
          </a:p>
        </p:txBody>
      </p:sp>
      <p:sp>
        <p:nvSpPr>
          <p:cNvPr id="81" name="TextBox 80"/>
          <p:cNvSpPr txBox="1"/>
          <p:nvPr/>
        </p:nvSpPr>
        <p:spPr>
          <a:xfrm>
            <a:off x="15929212" y="10841881"/>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cxnSp>
        <p:nvCxnSpPr>
          <p:cNvPr id="82" name="Straight Connector 81"/>
          <p:cNvCxnSpPr/>
          <p:nvPr/>
        </p:nvCxnSpPr>
        <p:spPr>
          <a:xfrm>
            <a:off x="12238390" y="11159183"/>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0" name="AutoShape 18"/>
          <p:cNvSpPr>
            <a:spLocks/>
          </p:cNvSpPr>
          <p:nvPr/>
        </p:nvSpPr>
        <p:spPr bwMode="auto">
          <a:xfrm>
            <a:off x="9419425" y="217518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24"/>
          <p:cNvSpPr>
            <a:spLocks/>
          </p:cNvSpPr>
          <p:nvPr/>
        </p:nvSpPr>
        <p:spPr bwMode="auto">
          <a:xfrm>
            <a:off x="9268411" y="7773357"/>
            <a:ext cx="1153444" cy="868018"/>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21333" y="9359"/>
                </a:moveTo>
                <a:cubicBezTo>
                  <a:pt x="21511" y="9815"/>
                  <a:pt x="21599" y="10303"/>
                  <a:pt x="21597" y="10814"/>
                </a:cubicBezTo>
                <a:cubicBezTo>
                  <a:pt x="21592" y="11336"/>
                  <a:pt x="21504" y="11810"/>
                  <a:pt x="21333" y="12240"/>
                </a:cubicBezTo>
                <a:cubicBezTo>
                  <a:pt x="20706" y="13728"/>
                  <a:pt x="20002" y="15055"/>
                  <a:pt x="19216" y="16223"/>
                </a:cubicBezTo>
                <a:cubicBezTo>
                  <a:pt x="18433" y="17388"/>
                  <a:pt x="17594" y="18369"/>
                  <a:pt x="16701" y="19163"/>
                </a:cubicBezTo>
                <a:cubicBezTo>
                  <a:pt x="15805" y="19953"/>
                  <a:pt x="14863" y="20560"/>
                  <a:pt x="13869" y="20975"/>
                </a:cubicBezTo>
                <a:cubicBezTo>
                  <a:pt x="12878" y="21390"/>
                  <a:pt x="11855" y="21599"/>
                  <a:pt x="10801" y="21599"/>
                </a:cubicBezTo>
                <a:cubicBezTo>
                  <a:pt x="9763" y="21599"/>
                  <a:pt x="8748" y="21390"/>
                  <a:pt x="7754" y="20975"/>
                </a:cubicBezTo>
                <a:cubicBezTo>
                  <a:pt x="6763" y="20560"/>
                  <a:pt x="5814" y="19950"/>
                  <a:pt x="4908" y="19145"/>
                </a:cubicBezTo>
                <a:cubicBezTo>
                  <a:pt x="4003" y="18340"/>
                  <a:pt x="3156" y="17355"/>
                  <a:pt x="2373" y="16190"/>
                </a:cubicBezTo>
                <a:cubicBezTo>
                  <a:pt x="1588" y="15022"/>
                  <a:pt x="895" y="13706"/>
                  <a:pt x="293" y="12240"/>
                </a:cubicBezTo>
                <a:cubicBezTo>
                  <a:pt x="97" y="11806"/>
                  <a:pt x="0" y="11332"/>
                  <a:pt x="0" y="10814"/>
                </a:cubicBezTo>
                <a:cubicBezTo>
                  <a:pt x="0" y="10300"/>
                  <a:pt x="97" y="9815"/>
                  <a:pt x="293" y="9359"/>
                </a:cubicBezTo>
                <a:cubicBezTo>
                  <a:pt x="902" y="7889"/>
                  <a:pt x="1597" y="6577"/>
                  <a:pt x="2378" y="5416"/>
                </a:cubicBezTo>
                <a:cubicBezTo>
                  <a:pt x="3159" y="4255"/>
                  <a:pt x="4003" y="3270"/>
                  <a:pt x="4908" y="2462"/>
                </a:cubicBezTo>
                <a:cubicBezTo>
                  <a:pt x="5814" y="1653"/>
                  <a:pt x="6761" y="1039"/>
                  <a:pt x="7749" y="624"/>
                </a:cubicBezTo>
                <a:cubicBezTo>
                  <a:pt x="8738" y="205"/>
                  <a:pt x="9753" y="0"/>
                  <a:pt x="10801" y="0"/>
                </a:cubicBezTo>
                <a:cubicBezTo>
                  <a:pt x="11855" y="0"/>
                  <a:pt x="12878" y="205"/>
                  <a:pt x="13869" y="624"/>
                </a:cubicBezTo>
                <a:cubicBezTo>
                  <a:pt x="14863" y="1039"/>
                  <a:pt x="15805" y="1646"/>
                  <a:pt x="16701" y="2443"/>
                </a:cubicBezTo>
                <a:cubicBezTo>
                  <a:pt x="17594" y="3244"/>
                  <a:pt x="18433" y="4222"/>
                  <a:pt x="19216" y="5383"/>
                </a:cubicBezTo>
                <a:cubicBezTo>
                  <a:pt x="20002" y="6544"/>
                  <a:pt x="20706" y="7863"/>
                  <a:pt x="21333" y="9359"/>
                </a:cubicBezTo>
                <a:moveTo>
                  <a:pt x="10801" y="18906"/>
                </a:moveTo>
                <a:cubicBezTo>
                  <a:pt x="11731" y="18906"/>
                  <a:pt x="12624" y="18715"/>
                  <a:pt x="13478" y="18325"/>
                </a:cubicBezTo>
                <a:cubicBezTo>
                  <a:pt x="14332" y="17939"/>
                  <a:pt x="15142" y="17399"/>
                  <a:pt x="15908" y="16708"/>
                </a:cubicBezTo>
                <a:cubicBezTo>
                  <a:pt x="16674" y="16014"/>
                  <a:pt x="17383" y="15165"/>
                  <a:pt x="18039" y="14155"/>
                </a:cubicBezTo>
                <a:cubicBezTo>
                  <a:pt x="18697" y="13148"/>
                  <a:pt x="19282" y="12027"/>
                  <a:pt x="19798" y="10796"/>
                </a:cubicBezTo>
                <a:cubicBezTo>
                  <a:pt x="19172" y="9282"/>
                  <a:pt x="18440" y="7955"/>
                  <a:pt x="17601" y="6812"/>
                </a:cubicBezTo>
                <a:cubicBezTo>
                  <a:pt x="16762" y="5670"/>
                  <a:pt x="15839" y="4751"/>
                  <a:pt x="14831" y="4060"/>
                </a:cubicBezTo>
                <a:cubicBezTo>
                  <a:pt x="15230" y="4751"/>
                  <a:pt x="15538" y="5534"/>
                  <a:pt x="15761" y="6401"/>
                </a:cubicBezTo>
                <a:cubicBezTo>
                  <a:pt x="15984" y="7264"/>
                  <a:pt x="16096" y="8205"/>
                  <a:pt x="16096" y="9216"/>
                </a:cubicBezTo>
                <a:cubicBezTo>
                  <a:pt x="16096" y="10340"/>
                  <a:pt x="15957" y="11387"/>
                  <a:pt x="15680" y="12361"/>
                </a:cubicBezTo>
                <a:cubicBezTo>
                  <a:pt x="15404" y="13339"/>
                  <a:pt x="15017" y="14195"/>
                  <a:pt x="14520" y="14941"/>
                </a:cubicBezTo>
                <a:cubicBezTo>
                  <a:pt x="14023" y="15683"/>
                  <a:pt x="13448" y="16271"/>
                  <a:pt x="12793" y="16690"/>
                </a:cubicBezTo>
                <a:cubicBezTo>
                  <a:pt x="12137" y="17113"/>
                  <a:pt x="11437" y="17326"/>
                  <a:pt x="10696" y="17326"/>
                </a:cubicBezTo>
                <a:cubicBezTo>
                  <a:pt x="9944" y="17326"/>
                  <a:pt x="9247" y="17113"/>
                  <a:pt x="8598" y="16690"/>
                </a:cubicBezTo>
                <a:cubicBezTo>
                  <a:pt x="7950" y="16271"/>
                  <a:pt x="7380" y="15683"/>
                  <a:pt x="6883" y="14941"/>
                </a:cubicBezTo>
                <a:cubicBezTo>
                  <a:pt x="6386" y="14195"/>
                  <a:pt x="6000" y="13339"/>
                  <a:pt x="5723" y="12361"/>
                </a:cubicBezTo>
                <a:cubicBezTo>
                  <a:pt x="5444" y="11387"/>
                  <a:pt x="5307" y="10340"/>
                  <a:pt x="5307" y="9216"/>
                </a:cubicBezTo>
                <a:cubicBezTo>
                  <a:pt x="5307" y="8301"/>
                  <a:pt x="5405" y="7426"/>
                  <a:pt x="5606" y="6603"/>
                </a:cubicBezTo>
                <a:cubicBezTo>
                  <a:pt x="5804" y="5776"/>
                  <a:pt x="6071" y="5023"/>
                  <a:pt x="6408" y="4339"/>
                </a:cubicBezTo>
                <a:cubicBezTo>
                  <a:pt x="5496" y="5034"/>
                  <a:pt x="4644" y="5927"/>
                  <a:pt x="3861" y="7026"/>
                </a:cubicBezTo>
                <a:cubicBezTo>
                  <a:pt x="3075" y="8121"/>
                  <a:pt x="2390" y="9381"/>
                  <a:pt x="1803" y="10796"/>
                </a:cubicBezTo>
                <a:cubicBezTo>
                  <a:pt x="2319" y="12016"/>
                  <a:pt x="2902" y="13133"/>
                  <a:pt x="3555" y="14147"/>
                </a:cubicBezTo>
                <a:cubicBezTo>
                  <a:pt x="4208" y="15165"/>
                  <a:pt x="4918" y="16014"/>
                  <a:pt x="5689" y="16708"/>
                </a:cubicBezTo>
                <a:cubicBezTo>
                  <a:pt x="6457" y="17399"/>
                  <a:pt x="7270" y="17940"/>
                  <a:pt x="8124" y="18325"/>
                </a:cubicBezTo>
                <a:cubicBezTo>
                  <a:pt x="8980" y="18719"/>
                  <a:pt x="9871" y="18906"/>
                  <a:pt x="10801" y="18906"/>
                </a:cubicBezTo>
                <a:moveTo>
                  <a:pt x="10695" y="3953"/>
                </a:moveTo>
                <a:cubicBezTo>
                  <a:pt x="10218" y="3953"/>
                  <a:pt x="9763" y="4089"/>
                  <a:pt x="9330" y="4365"/>
                </a:cubicBezTo>
                <a:cubicBezTo>
                  <a:pt x="8897" y="4644"/>
                  <a:pt x="8525" y="5015"/>
                  <a:pt x="8217" y="5486"/>
                </a:cubicBezTo>
                <a:cubicBezTo>
                  <a:pt x="7908" y="5953"/>
                  <a:pt x="7661" y="6511"/>
                  <a:pt x="7475" y="7165"/>
                </a:cubicBezTo>
                <a:cubicBezTo>
                  <a:pt x="7287" y="7816"/>
                  <a:pt x="7191" y="8495"/>
                  <a:pt x="7191" y="9216"/>
                </a:cubicBezTo>
                <a:cubicBezTo>
                  <a:pt x="7191" y="9484"/>
                  <a:pt x="7257" y="9715"/>
                  <a:pt x="7385" y="9918"/>
                </a:cubicBezTo>
                <a:cubicBezTo>
                  <a:pt x="7514" y="10120"/>
                  <a:pt x="7678" y="10215"/>
                  <a:pt x="7872" y="10215"/>
                </a:cubicBezTo>
                <a:cubicBezTo>
                  <a:pt x="8067" y="10215"/>
                  <a:pt x="8226" y="10116"/>
                  <a:pt x="8351" y="9910"/>
                </a:cubicBezTo>
                <a:cubicBezTo>
                  <a:pt x="8478" y="9701"/>
                  <a:pt x="8540" y="9473"/>
                  <a:pt x="8540" y="9216"/>
                </a:cubicBezTo>
                <a:cubicBezTo>
                  <a:pt x="8540" y="8301"/>
                  <a:pt x="8750" y="7533"/>
                  <a:pt x="9166" y="6912"/>
                </a:cubicBezTo>
                <a:cubicBezTo>
                  <a:pt x="9585" y="6287"/>
                  <a:pt x="10094" y="5978"/>
                  <a:pt x="10695" y="5978"/>
                </a:cubicBezTo>
                <a:cubicBezTo>
                  <a:pt x="10891" y="5978"/>
                  <a:pt x="11053" y="5872"/>
                  <a:pt x="11182" y="5670"/>
                </a:cubicBezTo>
                <a:cubicBezTo>
                  <a:pt x="11310" y="5464"/>
                  <a:pt x="11376" y="5229"/>
                  <a:pt x="11376" y="4957"/>
                </a:cubicBezTo>
                <a:cubicBezTo>
                  <a:pt x="11376" y="4663"/>
                  <a:pt x="11310" y="4424"/>
                  <a:pt x="11182" y="4233"/>
                </a:cubicBezTo>
                <a:cubicBezTo>
                  <a:pt x="11053" y="4045"/>
                  <a:pt x="10891" y="3953"/>
                  <a:pt x="10695" y="395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76"/>
          <p:cNvSpPr>
            <a:spLocks/>
          </p:cNvSpPr>
          <p:nvPr/>
        </p:nvSpPr>
        <p:spPr bwMode="auto">
          <a:xfrm>
            <a:off x="14260524" y="501981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54" name="AutoShape 123"/>
          <p:cNvSpPr>
            <a:spLocks/>
          </p:cNvSpPr>
          <p:nvPr/>
        </p:nvSpPr>
        <p:spPr bwMode="auto">
          <a:xfrm>
            <a:off x="14263900" y="10590779"/>
            <a:ext cx="841605" cy="868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646244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up)">
                                      <p:cBhvr>
                                        <p:cTn id="69" dur="500"/>
                                        <p:tgtEl>
                                          <p:spTgt spid="55"/>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right)">
                                      <p:cBhvr>
                                        <p:cTn id="79" dur="500"/>
                                        <p:tgtEl>
                                          <p:spTgt spid="62"/>
                                        </p:tgtEl>
                                      </p:cBhvr>
                                    </p:animEffect>
                                  </p:childTnLst>
                                </p:cTn>
                              </p:par>
                            </p:childTnLst>
                          </p:cTn>
                        </p:par>
                        <p:par>
                          <p:cTn id="80" fill="hold">
                            <p:stCondLst>
                              <p:cond delay="7500"/>
                            </p:stCondLst>
                            <p:childTnLst>
                              <p:par>
                                <p:cTn id="81" presetID="10" presetClass="entr" presetSubtype="0" fill="hold"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p:cTn id="87" dur="500" fill="hold"/>
                                        <p:tgtEl>
                                          <p:spTgt spid="42"/>
                                        </p:tgtEl>
                                        <p:attrNameLst>
                                          <p:attrName>ppt_w</p:attrName>
                                        </p:attrNameLst>
                                      </p:cBhvr>
                                      <p:tavLst>
                                        <p:tav tm="0">
                                          <p:val>
                                            <p:fltVal val="0"/>
                                          </p:val>
                                        </p:tav>
                                        <p:tav tm="100000">
                                          <p:val>
                                            <p:strVal val="#ppt_w"/>
                                          </p:val>
                                        </p:tav>
                                      </p:tavLst>
                                    </p:anim>
                                    <p:anim calcmode="lin" valueType="num">
                                      <p:cBhvr>
                                        <p:cTn id="88" dur="500" fill="hold"/>
                                        <p:tgtEl>
                                          <p:spTgt spid="42"/>
                                        </p:tgtEl>
                                        <p:attrNameLst>
                                          <p:attrName>ppt_h</p:attrName>
                                        </p:attrNameLst>
                                      </p:cBhvr>
                                      <p:tavLst>
                                        <p:tav tm="0">
                                          <p:val>
                                            <p:fltVal val="0"/>
                                          </p:val>
                                        </p:tav>
                                        <p:tav tm="100000">
                                          <p:val>
                                            <p:strVal val="#ppt_h"/>
                                          </p:val>
                                        </p:tav>
                                      </p:tavLst>
                                    </p:anim>
                                    <p:animEffect transition="in" filter="fade">
                                      <p:cBhvr>
                                        <p:cTn id="89" dur="500"/>
                                        <p:tgtEl>
                                          <p:spTgt spid="42"/>
                                        </p:tgtEl>
                                      </p:cBhvr>
                                    </p:animEffect>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22" presetClass="entr" presetSubtype="1" fill="hold" nodeType="after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up)">
                                      <p:cBhvr>
                                        <p:cTn id="100" dur="500"/>
                                        <p:tgtEl>
                                          <p:spTgt spid="69"/>
                                        </p:tgtEl>
                                      </p:cBhvr>
                                    </p:animEffect>
                                  </p:childTnLst>
                                </p:cTn>
                              </p:par>
                            </p:childTnLst>
                          </p:cTn>
                        </p:par>
                        <p:par>
                          <p:cTn id="101" fill="hold">
                            <p:stCondLst>
                              <p:cond delay="9500"/>
                            </p:stCondLst>
                            <p:childTnLst>
                              <p:par>
                                <p:cTn id="102" presetID="53" presetClass="entr" presetSubtype="16" fill="hold" grpId="0" nodeType="afterEffect">
                                  <p:stCondLst>
                                    <p:cond delay="0"/>
                                  </p:stCondLst>
                                  <p:childTnLst>
                                    <p:set>
                                      <p:cBhvr>
                                        <p:cTn id="103" dur="1" fill="hold">
                                          <p:stCondLst>
                                            <p:cond delay="0"/>
                                          </p:stCondLst>
                                        </p:cTn>
                                        <p:tgtEl>
                                          <p:spTgt spid="70"/>
                                        </p:tgtEl>
                                        <p:attrNameLst>
                                          <p:attrName>style.visibility</p:attrName>
                                        </p:attrNameLst>
                                      </p:cBhvr>
                                      <p:to>
                                        <p:strVal val="visible"/>
                                      </p:to>
                                    </p:set>
                                    <p:anim calcmode="lin" valueType="num">
                                      <p:cBhvr>
                                        <p:cTn id="104" dur="500" fill="hold"/>
                                        <p:tgtEl>
                                          <p:spTgt spid="70"/>
                                        </p:tgtEl>
                                        <p:attrNameLst>
                                          <p:attrName>ppt_w</p:attrName>
                                        </p:attrNameLst>
                                      </p:cBhvr>
                                      <p:tavLst>
                                        <p:tav tm="0">
                                          <p:val>
                                            <p:fltVal val="0"/>
                                          </p:val>
                                        </p:tav>
                                        <p:tav tm="100000">
                                          <p:val>
                                            <p:strVal val="#ppt_w"/>
                                          </p:val>
                                        </p:tav>
                                      </p:tavLst>
                                    </p:anim>
                                    <p:anim calcmode="lin" valueType="num">
                                      <p:cBhvr>
                                        <p:cTn id="105" dur="500" fill="hold"/>
                                        <p:tgtEl>
                                          <p:spTgt spid="70"/>
                                        </p:tgtEl>
                                        <p:attrNameLst>
                                          <p:attrName>ppt_h</p:attrName>
                                        </p:attrNameLst>
                                      </p:cBhvr>
                                      <p:tavLst>
                                        <p:tav tm="0">
                                          <p:val>
                                            <p:fltVal val="0"/>
                                          </p:val>
                                        </p:tav>
                                        <p:tav tm="100000">
                                          <p:val>
                                            <p:strVal val="#ppt_h"/>
                                          </p:val>
                                        </p:tav>
                                      </p:tavLst>
                                    </p:anim>
                                    <p:animEffect transition="in" filter="fade">
                                      <p:cBhvr>
                                        <p:cTn id="106" dur="500"/>
                                        <p:tgtEl>
                                          <p:spTgt spid="70"/>
                                        </p:tgtEl>
                                      </p:cBhvr>
                                    </p:animEffect>
                                  </p:childTnLst>
                                </p:cTn>
                              </p:par>
                            </p:childTnLst>
                          </p:cTn>
                        </p:par>
                        <p:par>
                          <p:cTn id="107" fill="hold">
                            <p:stCondLst>
                              <p:cond delay="10000"/>
                            </p:stCondLst>
                            <p:childTnLst>
                              <p:par>
                                <p:cTn id="108" presetID="22" presetClass="entr" presetSubtype="8"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wipe(left)">
                                      <p:cBhvr>
                                        <p:cTn id="110" dur="500"/>
                                        <p:tgtEl>
                                          <p:spTgt spid="71"/>
                                        </p:tgtEl>
                                      </p:cBhvr>
                                    </p:animEffect>
                                  </p:childTnLst>
                                </p:cTn>
                              </p:par>
                            </p:childTnLst>
                          </p:cTn>
                        </p:par>
                        <p:par>
                          <p:cTn id="111" fill="hold">
                            <p:stCondLst>
                              <p:cond delay="10500"/>
                            </p:stCondLst>
                            <p:childTnLst>
                              <p:par>
                                <p:cTn id="112" presetID="10" presetClass="entr" presetSubtype="0"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childTnLst>
                          </p:cTn>
                        </p:par>
                        <p:par>
                          <p:cTn id="115" fill="hold">
                            <p:stCondLst>
                              <p:cond delay="11000"/>
                            </p:stCondLst>
                            <p:childTnLst>
                              <p:par>
                                <p:cTn id="116" presetID="53" presetClass="entr" presetSubtype="16" fill="hold" grpId="0" nodeType="after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fltVal val="0"/>
                                          </p:val>
                                        </p:tav>
                                        <p:tav tm="100000">
                                          <p:val>
                                            <p:strVal val="#ppt_w"/>
                                          </p:val>
                                        </p:tav>
                                      </p:tavLst>
                                    </p:anim>
                                    <p:anim calcmode="lin" valueType="num">
                                      <p:cBhvr>
                                        <p:cTn id="119" dur="500" fill="hold"/>
                                        <p:tgtEl>
                                          <p:spTgt spid="54"/>
                                        </p:tgtEl>
                                        <p:attrNameLst>
                                          <p:attrName>ppt_h</p:attrName>
                                        </p:attrNameLst>
                                      </p:cBhvr>
                                      <p:tavLst>
                                        <p:tav tm="0">
                                          <p:val>
                                            <p:fltVal val="0"/>
                                          </p:val>
                                        </p:tav>
                                        <p:tav tm="100000">
                                          <p:val>
                                            <p:strVal val="#ppt_h"/>
                                          </p:val>
                                        </p:tav>
                                      </p:tavLst>
                                    </p:anim>
                                    <p:animEffect transition="in" filter="fade">
                                      <p:cBhvr>
                                        <p:cTn id="120" dur="500"/>
                                        <p:tgtEl>
                                          <p:spTgt spid="54"/>
                                        </p:tgtEl>
                                      </p:cBhvr>
                                    </p:animEffect>
                                  </p:childTnLst>
                                </p:cTn>
                              </p:par>
                            </p:childTnLst>
                          </p:cTn>
                        </p:par>
                        <p:par>
                          <p:cTn id="121" fill="hold">
                            <p:stCondLst>
                              <p:cond delay="11500"/>
                            </p:stCondLst>
                            <p:childTnLst>
                              <p:par>
                                <p:cTn id="122" presetID="10" presetClass="entr" presetSubtype="0" fill="hold" grpId="0" nodeType="afterEffect">
                                  <p:stCondLst>
                                    <p:cond delay="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500"/>
                                        <p:tgtEl>
                                          <p:spTgt spid="7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childTnLst>
                          </p:cTn>
                        </p:par>
                        <p:par>
                          <p:cTn id="128" fill="hold">
                            <p:stCondLst>
                              <p:cond delay="12000"/>
                            </p:stCondLst>
                            <p:childTnLst>
                              <p:par>
                                <p:cTn id="129" presetID="22" presetClass="entr" presetSubtype="1" fill="hold"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up)">
                                      <p:cBhvr>
                                        <p:cTn id="13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32" grpId="0" animBg="1"/>
      <p:bldP spid="36" grpId="0"/>
      <p:bldP spid="63" grpId="0"/>
      <p:bldP spid="56" grpId="0"/>
      <p:bldP spid="57" grpId="0"/>
      <p:bldP spid="61" grpId="0" animBg="1"/>
      <p:bldP spid="70" grpId="0" animBg="1"/>
      <p:bldP spid="72" grpId="0"/>
      <p:bldP spid="81" grpId="0"/>
      <p:bldP spid="40" grpId="0" animBg="1"/>
      <p:bldP spid="42" grpId="0" animBg="1"/>
      <p:bldP spid="44"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Function composition</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0" name="TextBox 59"/>
          <p:cNvSpPr txBox="1"/>
          <p:nvPr/>
        </p:nvSpPr>
        <p:spPr>
          <a:xfrm>
            <a:off x="2261538" y="2700426"/>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Pure functions can be composed (chained) to get new functions</a:t>
            </a:r>
          </a:p>
        </p:txBody>
      </p:sp>
      <p:grpSp>
        <p:nvGrpSpPr>
          <p:cNvPr id="61" name="Group 60"/>
          <p:cNvGrpSpPr/>
          <p:nvPr/>
        </p:nvGrpSpPr>
        <p:grpSpPr>
          <a:xfrm>
            <a:off x="1342708" y="4096092"/>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4" name="TextBox 63"/>
          <p:cNvSpPr txBox="1"/>
          <p:nvPr/>
        </p:nvSpPr>
        <p:spPr>
          <a:xfrm>
            <a:off x="2261538" y="4043272"/>
            <a:ext cx="17378787" cy="775561"/>
          </a:xfrm>
          <a:prstGeom prst="rect">
            <a:avLst/>
          </a:prstGeom>
          <a:noFill/>
        </p:spPr>
        <p:txBody>
          <a:bodyPr wrap="square" lIns="219419" tIns="109710" rIns="219419" bIns="109710" rtlCol="0">
            <a:spAutoFit/>
          </a:bodyPr>
          <a:lstStyle/>
          <a:p>
            <a:r>
              <a:rPr lang="en-US" b="1" dirty="0">
                <a:latin typeface="Arial" charset="0"/>
                <a:ea typeface="Arial" charset="0"/>
                <a:cs typeface="Arial" charset="0"/>
              </a:rPr>
              <a:t>Composition </a:t>
            </a:r>
            <a:r>
              <a:rPr lang="en-US" dirty="0">
                <a:latin typeface="Arial" charset="0"/>
                <a:ea typeface="Arial" charset="0"/>
                <a:cs typeface="Arial" charset="0"/>
              </a:rPr>
              <a:t>is the main operation in </a:t>
            </a:r>
            <a:r>
              <a:rPr lang="en-US" b="1" dirty="0">
                <a:latin typeface="Arial" charset="0"/>
                <a:ea typeface="Arial" charset="0"/>
                <a:cs typeface="Arial" charset="0"/>
              </a:rPr>
              <a:t>Lambda Calculus</a:t>
            </a:r>
          </a:p>
        </p:txBody>
      </p:sp>
      <p:grpSp>
        <p:nvGrpSpPr>
          <p:cNvPr id="70" name="Group 69"/>
          <p:cNvGrpSpPr/>
          <p:nvPr/>
        </p:nvGrpSpPr>
        <p:grpSpPr>
          <a:xfrm>
            <a:off x="1342708" y="5495231"/>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73" name="TextBox 72"/>
          <p:cNvSpPr txBox="1"/>
          <p:nvPr/>
        </p:nvSpPr>
        <p:spPr>
          <a:xfrm>
            <a:off x="2261538" y="5442411"/>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Allow us to build complicated </a:t>
            </a:r>
            <a:r>
              <a:rPr lang="en-US" b="1" dirty="0">
                <a:latin typeface="Arial" charset="0"/>
                <a:ea typeface="Arial" charset="0"/>
                <a:cs typeface="Arial" charset="0"/>
              </a:rPr>
              <a:t>data transformations </a:t>
            </a:r>
            <a:r>
              <a:rPr lang="en-US" dirty="0">
                <a:latin typeface="Arial" charset="0"/>
                <a:ea typeface="Arial" charset="0"/>
                <a:cs typeface="Arial" charset="0"/>
              </a:rPr>
              <a:t>from small pieces</a:t>
            </a:r>
            <a:endParaRPr lang="en-US" sz="2400" dirty="0">
              <a:latin typeface="Arial" charset="0"/>
              <a:ea typeface="Arial" charset="0"/>
              <a:cs typeface="Arial" charset="0"/>
            </a:endParaRPr>
          </a:p>
        </p:txBody>
      </p:sp>
      <p:grpSp>
        <p:nvGrpSpPr>
          <p:cNvPr id="74" name="Group 73"/>
          <p:cNvGrpSpPr/>
          <p:nvPr/>
        </p:nvGrpSpPr>
        <p:grpSpPr>
          <a:xfrm>
            <a:off x="1342708" y="6838077"/>
            <a:ext cx="669752" cy="669926"/>
            <a:chOff x="3616973" y="6548867"/>
            <a:chExt cx="669752" cy="669926"/>
          </a:xfrm>
        </p:grpSpPr>
        <p:sp>
          <p:nvSpPr>
            <p:cNvPr id="75"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76"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84" name="TextBox 83"/>
          <p:cNvSpPr txBox="1"/>
          <p:nvPr/>
        </p:nvSpPr>
        <p:spPr>
          <a:xfrm>
            <a:off x="2261538" y="6785257"/>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Makes our </a:t>
            </a:r>
            <a:r>
              <a:rPr lang="en-US" b="1" dirty="0">
                <a:latin typeface="Arial" charset="0"/>
                <a:ea typeface="Arial" charset="0"/>
                <a:cs typeface="Arial" charset="0"/>
              </a:rPr>
              <a:t>code more reusable</a:t>
            </a:r>
            <a:endParaRPr lang="en-US" sz="2400" b="1" dirty="0">
              <a:latin typeface="Arial" charset="0"/>
              <a:ea typeface="Arial" charset="0"/>
              <a:cs typeface="Arial" charset="0"/>
            </a:endParaRPr>
          </a:p>
        </p:txBody>
      </p:sp>
      <p:sp>
        <p:nvSpPr>
          <p:cNvPr id="121" name="Shape 96"/>
          <p:cNvSpPr txBox="1">
            <a:spLocks/>
          </p:cNvSpPr>
          <p:nvPr/>
        </p:nvSpPr>
        <p:spPr>
          <a:xfrm>
            <a:off x="7924511" y="8128103"/>
            <a:ext cx="16917241" cy="6447440"/>
          </a:xfrm>
          <a:prstGeom prst="rect">
            <a:avLst/>
          </a:prstGeom>
          <a:ln>
            <a:solidFill>
              <a:schemeClr val="accent1"/>
            </a:solidFill>
          </a:ln>
          <a:scene3d>
            <a:camera prst="orthographicFront"/>
            <a:lightRig rig="threePt" dir="t"/>
          </a:scene3d>
          <a:sp3d>
            <a:bevelT w="44450"/>
          </a:sp3d>
        </p:spPr>
        <p:txBody>
          <a:bodyPr lIns="91425" tIns="91425" rIns="91425" bIns="91425" anchor="ctr" anchorCtr="0">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buClr>
                <a:schemeClr val="dk1"/>
              </a:buClr>
              <a:buSzPct val="45833"/>
              <a:buFont typeface="Arial"/>
              <a:buNone/>
            </a:pPr>
            <a:r>
              <a:rPr lang="en-US" sz="2800" dirty="0">
                <a:solidFill>
                  <a:schemeClr val="accent2">
                    <a:lumMod val="75000"/>
                  </a:schemeClr>
                </a:solidFill>
                <a:latin typeface="Consolas"/>
                <a:ea typeface="Consolas"/>
                <a:cs typeface="Consolas"/>
                <a:sym typeface="Consolas"/>
              </a:rPr>
              <a:t>//Compose function</a:t>
            </a:r>
          </a:p>
          <a:p>
            <a:pPr>
              <a:lnSpc>
                <a:spcPct val="150000"/>
              </a:lnSpc>
              <a:spcBef>
                <a:spcPts val="0"/>
              </a:spcBef>
              <a:buClr>
                <a:schemeClr val="dk1"/>
              </a:buClr>
              <a:buSzPct val="45833"/>
              <a:buFont typeface="Arial"/>
              <a:buNone/>
            </a:pPr>
            <a:r>
              <a:rPr lang="en-US" sz="2800" dirty="0" err="1">
                <a:solidFill>
                  <a:srgbClr val="0070C0"/>
                </a:solidFill>
                <a:latin typeface="Consolas"/>
                <a:ea typeface="Consolas"/>
                <a:cs typeface="Consolas"/>
                <a:sym typeface="Consolas"/>
              </a:rPr>
              <a:t>const</a:t>
            </a:r>
            <a:r>
              <a:rPr lang="en-US" sz="2800" dirty="0">
                <a:solidFill>
                  <a:srgbClr val="3B3B3B"/>
                </a:solidFill>
                <a:latin typeface="Consolas"/>
                <a:ea typeface="Consolas"/>
                <a:cs typeface="Consolas"/>
                <a:sym typeface="Consolas"/>
              </a:rPr>
              <a:t> compose </a:t>
            </a:r>
            <a:r>
              <a:rPr lang="en-US" sz="2800" dirty="0">
                <a:solidFill>
                  <a:srgbClr val="00B050"/>
                </a:solidFill>
                <a:latin typeface="Consolas"/>
                <a:ea typeface="Consolas"/>
                <a:cs typeface="Consolas"/>
                <a:sym typeface="Consolas"/>
              </a:rPr>
              <a:t>=</a:t>
            </a:r>
            <a:r>
              <a:rPr lang="en-US" sz="2800" dirty="0">
                <a:solidFill>
                  <a:srgbClr val="3B3B3B"/>
                </a:solidFill>
                <a:latin typeface="Consolas"/>
                <a:ea typeface="Consolas"/>
                <a:cs typeface="Consolas"/>
                <a:sym typeface="Consolas"/>
              </a:rPr>
              <a:t> (...</a:t>
            </a:r>
            <a:r>
              <a:rPr lang="en-US" sz="2800" dirty="0" err="1">
                <a:solidFill>
                  <a:srgbClr val="3B3B3B"/>
                </a:solidFill>
                <a:latin typeface="Consolas"/>
                <a:ea typeface="Consolas"/>
                <a:cs typeface="Consolas"/>
                <a:sym typeface="Consolas"/>
              </a:rPr>
              <a:t>args</a:t>
            </a:r>
            <a:r>
              <a:rPr lang="en-US" sz="2800" dirty="0">
                <a:solidFill>
                  <a:srgbClr val="3B3B3B"/>
                </a:solidFill>
                <a:latin typeface="Consolas"/>
                <a:ea typeface="Consolas"/>
                <a:cs typeface="Consolas"/>
                <a:sym typeface="Consolas"/>
              </a:rPr>
              <a:t>, </a:t>
            </a:r>
            <a:r>
              <a:rPr lang="en-US" sz="2800" dirty="0" err="1">
                <a:solidFill>
                  <a:srgbClr val="3B3B3B"/>
                </a:solidFill>
                <a:latin typeface="Consolas"/>
                <a:ea typeface="Consolas"/>
                <a:cs typeface="Consolas"/>
                <a:sym typeface="Consolas"/>
              </a:rPr>
              <a:t>funct</a:t>
            </a:r>
            <a:r>
              <a:rPr lang="en-US" sz="2800" dirty="0">
                <a:solidFill>
                  <a:srgbClr val="3B3B3B"/>
                </a:solidFill>
                <a:latin typeface="Consolas"/>
                <a:ea typeface="Consolas"/>
                <a:cs typeface="Consolas"/>
                <a:sym typeface="Consolas"/>
              </a:rPr>
              <a:t>) </a:t>
            </a:r>
            <a:r>
              <a:rPr lang="en-US" sz="2800" dirty="0">
                <a:solidFill>
                  <a:srgbClr val="00B050"/>
                </a:solidFill>
                <a:latin typeface="Consolas"/>
                <a:ea typeface="Consolas"/>
                <a:cs typeface="Consolas"/>
                <a:sym typeface="Consolas"/>
              </a:rPr>
              <a:t>=&gt;</a:t>
            </a:r>
            <a:r>
              <a:rPr lang="en-US" sz="2800" dirty="0">
                <a:solidFill>
                  <a:srgbClr val="3B3B3B"/>
                </a:solidFill>
                <a:latin typeface="Consolas"/>
                <a:ea typeface="Consolas"/>
                <a:cs typeface="Consolas"/>
                <a:sym typeface="Consolas"/>
              </a:rPr>
              <a:t> </a:t>
            </a:r>
            <a:r>
              <a:rPr lang="en-US" sz="2800" dirty="0" err="1">
                <a:solidFill>
                  <a:srgbClr val="3B3B3B"/>
                </a:solidFill>
                <a:latin typeface="Consolas"/>
                <a:ea typeface="Consolas"/>
                <a:cs typeface="Consolas"/>
                <a:sym typeface="Consolas"/>
              </a:rPr>
              <a:t>args.reduce</a:t>
            </a:r>
            <a:r>
              <a:rPr lang="en-US" sz="2800" dirty="0">
                <a:solidFill>
                  <a:srgbClr val="3B3B3B"/>
                </a:solidFill>
                <a:latin typeface="Consolas"/>
                <a:ea typeface="Consolas"/>
                <a:cs typeface="Consolas"/>
                <a:sym typeface="Consolas"/>
              </a:rPr>
              <a:t>((</a:t>
            </a:r>
            <a:r>
              <a:rPr lang="en-US" sz="2800" dirty="0" err="1">
                <a:solidFill>
                  <a:srgbClr val="3B3B3B"/>
                </a:solidFill>
                <a:latin typeface="Consolas"/>
                <a:ea typeface="Consolas"/>
                <a:cs typeface="Consolas"/>
                <a:sym typeface="Consolas"/>
              </a:rPr>
              <a:t>a,b</a:t>
            </a:r>
            <a:r>
              <a:rPr lang="en-US" sz="2800" dirty="0">
                <a:solidFill>
                  <a:srgbClr val="3B3B3B"/>
                </a:solidFill>
                <a:latin typeface="Consolas"/>
                <a:ea typeface="Consolas"/>
                <a:cs typeface="Consolas"/>
                <a:sym typeface="Consolas"/>
              </a:rPr>
              <a:t>) </a:t>
            </a:r>
            <a:r>
              <a:rPr lang="en-US" sz="2800" dirty="0">
                <a:solidFill>
                  <a:srgbClr val="00B050"/>
                </a:solidFill>
                <a:latin typeface="Consolas"/>
                <a:ea typeface="Consolas"/>
                <a:cs typeface="Consolas"/>
                <a:sym typeface="Consolas"/>
              </a:rPr>
              <a:t>=&gt;</a:t>
            </a:r>
            <a:r>
              <a:rPr lang="en-US" sz="2800" dirty="0">
                <a:solidFill>
                  <a:srgbClr val="3B3B3B"/>
                </a:solidFill>
                <a:latin typeface="Consolas"/>
                <a:ea typeface="Consolas"/>
                <a:cs typeface="Consolas"/>
                <a:sym typeface="Consolas"/>
              </a:rPr>
              <a:t> </a:t>
            </a:r>
            <a:r>
              <a:rPr lang="en-US" sz="2800" dirty="0" err="1">
                <a:solidFill>
                  <a:srgbClr val="3B3B3B"/>
                </a:solidFill>
                <a:latin typeface="Consolas"/>
                <a:ea typeface="Consolas"/>
                <a:cs typeface="Consolas"/>
                <a:sym typeface="Consolas"/>
              </a:rPr>
              <a:t>funct</a:t>
            </a:r>
            <a:r>
              <a:rPr lang="en-US" sz="2800" dirty="0">
                <a:solidFill>
                  <a:srgbClr val="3B3B3B"/>
                </a:solidFill>
                <a:latin typeface="Consolas"/>
                <a:ea typeface="Consolas"/>
                <a:cs typeface="Consolas"/>
                <a:sym typeface="Consolas"/>
              </a:rPr>
              <a:t>(a)(b));</a:t>
            </a: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r>
              <a:rPr lang="en-US" sz="2800" dirty="0">
                <a:solidFill>
                  <a:schemeClr val="accent2">
                    <a:lumMod val="75000"/>
                  </a:schemeClr>
                </a:solidFill>
                <a:latin typeface="Consolas"/>
                <a:ea typeface="Consolas"/>
                <a:cs typeface="Consolas"/>
                <a:sym typeface="Consolas"/>
              </a:rPr>
              <a:t>//add function</a:t>
            </a:r>
          </a:p>
          <a:p>
            <a:pPr>
              <a:lnSpc>
                <a:spcPct val="150000"/>
              </a:lnSpc>
              <a:spcBef>
                <a:spcPts val="0"/>
              </a:spcBef>
              <a:buClr>
                <a:schemeClr val="dk1"/>
              </a:buClr>
              <a:buSzPct val="45833"/>
              <a:buFont typeface="Arial"/>
              <a:buNone/>
            </a:pPr>
            <a:r>
              <a:rPr lang="en-US" sz="2800" dirty="0" err="1">
                <a:solidFill>
                  <a:srgbClr val="0070C0"/>
                </a:solidFill>
                <a:latin typeface="Consolas"/>
                <a:ea typeface="Consolas"/>
                <a:cs typeface="Consolas"/>
                <a:sym typeface="Consolas"/>
              </a:rPr>
              <a:t>const</a:t>
            </a:r>
            <a:r>
              <a:rPr lang="en-US" sz="2800" dirty="0">
                <a:solidFill>
                  <a:srgbClr val="3B3B3B"/>
                </a:solidFill>
                <a:latin typeface="Consolas"/>
                <a:ea typeface="Consolas"/>
                <a:cs typeface="Consolas"/>
                <a:sym typeface="Consolas"/>
              </a:rPr>
              <a:t> add </a:t>
            </a:r>
            <a:r>
              <a:rPr lang="en-US" sz="2800" dirty="0">
                <a:solidFill>
                  <a:srgbClr val="309583"/>
                </a:solidFill>
                <a:latin typeface="Consolas"/>
                <a:ea typeface="Consolas"/>
                <a:cs typeface="Consolas"/>
                <a:sym typeface="Consolas"/>
              </a:rPr>
              <a:t>=</a:t>
            </a:r>
            <a:r>
              <a:rPr lang="en-US" sz="2800" dirty="0">
                <a:solidFill>
                  <a:srgbClr val="3B3B3B"/>
                </a:solidFill>
                <a:latin typeface="Consolas"/>
                <a:ea typeface="Consolas"/>
                <a:cs typeface="Consolas"/>
                <a:sym typeface="Consolas"/>
              </a:rPr>
              <a:t> (a) </a:t>
            </a:r>
            <a:r>
              <a:rPr lang="en-US" sz="2800" dirty="0">
                <a:solidFill>
                  <a:srgbClr val="309583"/>
                </a:solidFill>
                <a:latin typeface="Consolas"/>
                <a:ea typeface="Consolas"/>
                <a:cs typeface="Consolas"/>
                <a:sym typeface="Consolas"/>
              </a:rPr>
              <a:t>=&gt;</a:t>
            </a:r>
            <a:r>
              <a:rPr lang="en-US" sz="2800" dirty="0">
                <a:solidFill>
                  <a:srgbClr val="3B3B3B"/>
                </a:solidFill>
                <a:latin typeface="Consolas"/>
                <a:ea typeface="Consolas"/>
                <a:cs typeface="Consolas"/>
                <a:sym typeface="Consolas"/>
              </a:rPr>
              <a:t> (b) </a:t>
            </a:r>
            <a:r>
              <a:rPr lang="en-US" sz="2800" dirty="0">
                <a:solidFill>
                  <a:srgbClr val="309583"/>
                </a:solidFill>
                <a:latin typeface="Consolas"/>
                <a:ea typeface="Consolas"/>
                <a:cs typeface="Consolas"/>
                <a:sym typeface="Consolas"/>
              </a:rPr>
              <a:t>=&gt;</a:t>
            </a:r>
            <a:r>
              <a:rPr lang="en-US" sz="2800" dirty="0">
                <a:solidFill>
                  <a:srgbClr val="3B3B3B"/>
                </a:solidFill>
                <a:latin typeface="Consolas"/>
                <a:ea typeface="Consolas"/>
                <a:cs typeface="Consolas"/>
                <a:sym typeface="Consolas"/>
              </a:rPr>
              <a:t> a + b;</a:t>
            </a: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r>
              <a:rPr lang="en-US" sz="2800" dirty="0">
                <a:solidFill>
                  <a:srgbClr val="3B3B3B"/>
                </a:solidFill>
                <a:latin typeface="Consolas"/>
                <a:ea typeface="Consolas"/>
                <a:cs typeface="Consolas"/>
                <a:sym typeface="Consolas"/>
              </a:rPr>
              <a:t>console.log(compose([1,2,3], add)); </a:t>
            </a:r>
            <a:r>
              <a:rPr lang="en-US" sz="2800" dirty="0">
                <a:solidFill>
                  <a:schemeClr val="accent2">
                    <a:lumMod val="75000"/>
                  </a:schemeClr>
                </a:solidFill>
                <a:latin typeface="Consolas"/>
                <a:ea typeface="Consolas"/>
                <a:cs typeface="Consolas"/>
                <a:sym typeface="Consolas"/>
              </a:rPr>
              <a:t>//-&gt; result is 6</a:t>
            </a:r>
          </a:p>
          <a:p>
            <a:pPr>
              <a:lnSpc>
                <a:spcPct val="150000"/>
              </a:lnSpc>
              <a:spcBef>
                <a:spcPts val="0"/>
              </a:spcBef>
              <a:buClr>
                <a:schemeClr val="dk1"/>
              </a:buClr>
              <a:buSzPct val="45833"/>
              <a:buFont typeface="Arial"/>
              <a:buNone/>
            </a:pPr>
            <a:r>
              <a:rPr lang="en-US" sz="2800" dirty="0">
                <a:solidFill>
                  <a:srgbClr val="3B3B3B"/>
                </a:solidFill>
                <a:latin typeface="Consolas"/>
                <a:ea typeface="Consolas"/>
                <a:cs typeface="Consolas"/>
                <a:sym typeface="Consolas"/>
              </a:rPr>
              <a:t>console.log(compose(["a", "b", "c"], add)); </a:t>
            </a:r>
            <a:r>
              <a:rPr lang="en-US" sz="2800" dirty="0">
                <a:solidFill>
                  <a:schemeClr val="accent2">
                    <a:lumMod val="75000"/>
                  </a:schemeClr>
                </a:solidFill>
                <a:latin typeface="Consolas"/>
                <a:ea typeface="Consolas"/>
                <a:cs typeface="Consolas"/>
                <a:sym typeface="Consolas"/>
              </a:rPr>
              <a:t>//-&gt; result is "</a:t>
            </a:r>
            <a:r>
              <a:rPr lang="en-US" sz="2800" dirty="0" err="1">
                <a:solidFill>
                  <a:schemeClr val="accent2">
                    <a:lumMod val="75000"/>
                  </a:schemeClr>
                </a:solidFill>
                <a:latin typeface="Consolas"/>
                <a:ea typeface="Consolas"/>
                <a:cs typeface="Consolas"/>
                <a:sym typeface="Consolas"/>
              </a:rPr>
              <a:t>abc</a:t>
            </a:r>
            <a:r>
              <a:rPr lang="en-US" sz="2800" dirty="0">
                <a:solidFill>
                  <a:schemeClr val="accent2">
                    <a:lumMod val="75000"/>
                  </a:schemeClr>
                </a:solidFill>
                <a:latin typeface="Consolas"/>
                <a:ea typeface="Consolas"/>
                <a:cs typeface="Consolas"/>
                <a:sym typeface="Consolas"/>
              </a:rPr>
              <a:t>"</a:t>
            </a:r>
          </a:p>
          <a:p>
            <a:pPr>
              <a:lnSpc>
                <a:spcPct val="150000"/>
              </a:lnSpc>
              <a:spcBef>
                <a:spcPts val="0"/>
              </a:spcBef>
              <a:buClr>
                <a:schemeClr val="dk1"/>
              </a:buClr>
              <a:buSzPct val="45833"/>
              <a:buFont typeface="Arial"/>
              <a:buNone/>
            </a:pPr>
            <a:endParaRPr lang="en-US" sz="2800" dirty="0">
              <a:solidFill>
                <a:srgbClr val="3B3B3B"/>
              </a:solidFill>
              <a:latin typeface="Consolas"/>
              <a:ea typeface="Consolas"/>
              <a:cs typeface="Consolas"/>
              <a:sym typeface="Consolas"/>
            </a:endParaRPr>
          </a:p>
          <a:p>
            <a:pPr>
              <a:lnSpc>
                <a:spcPct val="150000"/>
              </a:lnSpc>
              <a:spcBef>
                <a:spcPts val="0"/>
              </a:spcBef>
              <a:buClr>
                <a:schemeClr val="dk1"/>
              </a:buClr>
              <a:buSzPct val="45833"/>
              <a:buFont typeface="Arial"/>
              <a:buNone/>
            </a:pPr>
            <a:endParaRPr lang="es-ES" sz="2800" dirty="0">
              <a:solidFill>
                <a:srgbClr val="3B3B3B"/>
              </a:solidFill>
              <a:latin typeface="Consolas"/>
              <a:ea typeface="Consolas"/>
              <a:cs typeface="Consolas"/>
              <a:sym typeface="Consolas"/>
            </a:endParaRPr>
          </a:p>
        </p:txBody>
      </p:sp>
    </p:spTree>
    <p:extLst>
      <p:ext uri="{BB962C8B-B14F-4D97-AF65-F5344CB8AC3E}">
        <p14:creationId xmlns:p14="http://schemas.microsoft.com/office/powerpoint/2010/main" val="3638388354"/>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1722499" y="9992430"/>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Address</a:t>
            </a:r>
            <a:endParaRPr lang="en-US" sz="2600" dirty="0">
              <a:latin typeface="Lato Regular"/>
              <a:cs typeface="Lato Regular"/>
            </a:endParaRPr>
          </a:p>
          <a:p>
            <a:pPr marL="0" indent="0">
              <a:buNone/>
            </a:pPr>
            <a:r>
              <a:rPr lang="en-US" sz="2600" dirty="0">
                <a:latin typeface="Lato Light"/>
                <a:cs typeface="Lato Light"/>
              </a:rPr>
              <a:t>Company Name</a:t>
            </a:r>
          </a:p>
          <a:p>
            <a:pPr marL="0" indent="0">
              <a:buNone/>
            </a:pPr>
            <a:r>
              <a:rPr lang="en-US" sz="2600" dirty="0">
                <a:latin typeface="Lato Light"/>
                <a:cs typeface="Lato Light"/>
              </a:rPr>
              <a:t>1234 Street Name </a:t>
            </a:r>
          </a:p>
          <a:p>
            <a:pPr marL="0" indent="0">
              <a:buNone/>
            </a:pPr>
            <a:r>
              <a:rPr lang="en-US" sz="2600" dirty="0">
                <a:latin typeface="Lato Light"/>
                <a:cs typeface="Lato Light"/>
              </a:rPr>
              <a:t>Miami, FL 88305</a:t>
            </a:r>
          </a:p>
        </p:txBody>
      </p:sp>
      <p:sp>
        <p:nvSpPr>
          <p:cNvPr id="10" name="Subtitle 2"/>
          <p:cNvSpPr txBox="1">
            <a:spLocks/>
          </p:cNvSpPr>
          <p:nvPr/>
        </p:nvSpPr>
        <p:spPr>
          <a:xfrm>
            <a:off x="9818384" y="10074008"/>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Phone &amp; Fax</a:t>
            </a:r>
            <a:endParaRPr lang="en-US" sz="2600" dirty="0">
              <a:latin typeface="Lato Regular"/>
              <a:cs typeface="Lato Regular"/>
            </a:endParaRPr>
          </a:p>
          <a:p>
            <a:pPr marL="0" indent="0">
              <a:buNone/>
            </a:pPr>
            <a:r>
              <a:rPr lang="en-US" sz="2600" dirty="0">
                <a:latin typeface="Lato Light"/>
                <a:cs typeface="Lato Light"/>
              </a:rPr>
              <a:t>Direct Line: +001 123456789</a:t>
            </a:r>
          </a:p>
          <a:p>
            <a:pPr marL="0" indent="0">
              <a:buNone/>
            </a:pPr>
            <a:r>
              <a:rPr lang="en-US" sz="2600" dirty="0">
                <a:latin typeface="Lato Light"/>
                <a:cs typeface="Lato Light"/>
              </a:rPr>
              <a:t>Fax: +001 123456789</a:t>
            </a:r>
          </a:p>
          <a:p>
            <a:pPr marL="0" indent="0">
              <a:buNone/>
            </a:pPr>
            <a:r>
              <a:rPr lang="en-US" sz="2600" dirty="0" err="1">
                <a:latin typeface="Lato Light"/>
                <a:cs typeface="Lato Light"/>
              </a:rPr>
              <a:t>Contact@company.com</a:t>
            </a:r>
            <a:endParaRPr lang="en-US" sz="2600" dirty="0">
              <a:latin typeface="Lato Light"/>
              <a:cs typeface="Lato Light"/>
            </a:endParaRPr>
          </a:p>
        </p:txBody>
      </p:sp>
      <p:sp>
        <p:nvSpPr>
          <p:cNvPr id="11" name="Subtitle 2"/>
          <p:cNvSpPr txBox="1">
            <a:spLocks/>
          </p:cNvSpPr>
          <p:nvPr/>
        </p:nvSpPr>
        <p:spPr>
          <a:xfrm>
            <a:off x="17683112" y="10033816"/>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Social Media</a:t>
            </a:r>
            <a:endParaRPr lang="en-US" sz="2600" dirty="0">
              <a:latin typeface="Lato Regular"/>
              <a:cs typeface="Lato Regular"/>
            </a:endParaRPr>
          </a:p>
          <a:p>
            <a:pPr marL="0" indent="0">
              <a:buNone/>
            </a:pPr>
            <a:r>
              <a:rPr lang="en-US" sz="2600" dirty="0" err="1">
                <a:latin typeface="Lato Light"/>
                <a:cs typeface="Lato Light"/>
              </a:rPr>
              <a:t>Facebook.com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a:p>
            <a:pPr marL="0" indent="0">
              <a:buNone/>
            </a:pPr>
            <a:r>
              <a:rPr lang="en-US" sz="2600" dirty="0" err="1">
                <a:latin typeface="Lato Light"/>
                <a:cs typeface="Lato Light"/>
              </a:rPr>
              <a:t>Twitter.com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a:p>
            <a:pPr marL="0" indent="0">
              <a:buNone/>
            </a:pPr>
            <a:r>
              <a:rPr lang="en-US" sz="2600" dirty="0" err="1">
                <a:latin typeface="Lato Light"/>
                <a:cs typeface="Lato Light"/>
              </a:rPr>
              <a:t>Youtube.com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p:txBody>
      </p:sp>
      <p:grpSp>
        <p:nvGrpSpPr>
          <p:cNvPr id="14" name="Group 13"/>
          <p:cNvGrpSpPr/>
          <p:nvPr/>
        </p:nvGrpSpPr>
        <p:grpSpPr>
          <a:xfrm>
            <a:off x="6008975" y="483017"/>
            <a:ext cx="12359700" cy="2079087"/>
            <a:chOff x="5988388" y="483017"/>
            <a:chExt cx="12359700" cy="2079087"/>
          </a:xfrm>
        </p:grpSpPr>
        <p:sp>
          <p:nvSpPr>
            <p:cNvPr id="15" name="TextBox 1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tx2"/>
                  </a:solidFill>
                  <a:latin typeface="Lato Regular"/>
                  <a:cs typeface="Lato Regular"/>
                </a:rPr>
                <a:t>Contact Us</a:t>
              </a:r>
            </a:p>
          </p:txBody>
        </p:sp>
        <p:sp>
          <p:nvSpPr>
            <p:cNvPr id="16" name="Rectangle 1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great subtitle </a:t>
              </a:r>
              <a:r>
                <a:rPr lang="en-US" sz="3100" dirty="0">
                  <a:solidFill>
                    <a:schemeClr val="accent1"/>
                  </a:solidFill>
                  <a:latin typeface="Lato Light"/>
                  <a:cs typeface="Lato Light"/>
                </a:rPr>
                <a:t>in this line</a:t>
              </a:r>
            </a:p>
          </p:txBody>
        </p:sp>
      </p:grpSp>
      <p:sp>
        <p:nvSpPr>
          <p:cNvPr id="2" name="Picture Placeholder 1"/>
          <p:cNvSpPr>
            <a:spLocks noGrp="1" noChangeAspect="1"/>
          </p:cNvSpPr>
          <p:nvPr>
            <p:ph type="pic" sz="quarter" idx="10"/>
          </p:nvPr>
        </p:nvSpPr>
        <p:spPr>
          <a:xfrm>
            <a:off x="0" y="3018945"/>
            <a:ext cx="24377650" cy="6773334"/>
          </a:xfrm>
        </p:spPr>
      </p:sp>
    </p:spTree>
    <p:extLst>
      <p:ext uri="{BB962C8B-B14F-4D97-AF65-F5344CB8AC3E}">
        <p14:creationId xmlns:p14="http://schemas.microsoft.com/office/powerpoint/2010/main" val="21129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rot="5400000">
            <a:off x="5330823" y="-5330825"/>
            <a:ext cx="13716000" cy="24377651"/>
          </a:xfrm>
          <a:prstGeom prst="rect">
            <a:avLst/>
          </a:prstGeom>
          <a:solidFill>
            <a:schemeClr val="accent6">
              <a:alpha val="80000"/>
            </a:schemeClr>
          </a:solidFill>
          <a:ln>
            <a:noFill/>
          </a:ln>
        </p:spPr>
        <p:style>
          <a:lnRef idx="1">
            <a:schemeClr val="accent1"/>
          </a:lnRef>
          <a:fillRef idx="3">
            <a:schemeClr val="accent1"/>
          </a:fillRef>
          <a:effectRef idx="2">
            <a:schemeClr val="accent1"/>
          </a:effectRef>
          <a:fontRef idx="minor">
            <a:schemeClr val="lt1"/>
          </a:fontRef>
        </p:style>
        <p:txBody>
          <a:bodyPr lIns="243731" tIns="121864" rIns="243731" bIns="121864" rtlCol="0" anchor="ctr"/>
          <a:lstStyle/>
          <a:p>
            <a:pPr algn="ctr"/>
            <a:endParaRPr lang="en-US"/>
          </a:p>
        </p:txBody>
      </p:sp>
      <p:sp>
        <p:nvSpPr>
          <p:cNvPr id="23" name="AutoShape 5"/>
          <p:cNvSpPr>
            <a:spLocks/>
          </p:cNvSpPr>
          <p:nvPr/>
        </p:nvSpPr>
        <p:spPr bwMode="auto">
          <a:xfrm>
            <a:off x="6982304" y="5352662"/>
            <a:ext cx="10469715" cy="398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790" tIns="50790" rIns="50790" bIns="50790" anchor="ctr"/>
          <a:lstStyle/>
          <a:p>
            <a:pPr algn="ctr">
              <a:defRPr/>
            </a:pPr>
            <a:r>
              <a:rPr lang="es-ES" sz="9200" dirty="0">
                <a:solidFill>
                  <a:schemeClr val="bg1"/>
                </a:solidFill>
                <a:latin typeface="Lato Regular"/>
                <a:cs typeface="Lato Regular"/>
              </a:rPr>
              <a:t>THANK YOU</a:t>
            </a:r>
          </a:p>
        </p:txBody>
      </p:sp>
      <p:sp>
        <p:nvSpPr>
          <p:cNvPr id="24" name="Line 4"/>
          <p:cNvSpPr>
            <a:spLocks noChangeShapeType="1"/>
          </p:cNvSpPr>
          <p:nvPr/>
        </p:nvSpPr>
        <p:spPr bwMode="auto">
          <a:xfrm flipV="1">
            <a:off x="9824219" y="8272016"/>
            <a:ext cx="4795207"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a:effectLst>
                <a:outerShdw blurRad="38100" dist="38100" dir="2700000" algn="tl">
                  <a:srgbClr val="DDDDDD"/>
                </a:outerShdw>
              </a:effectLst>
              <a:latin typeface="Gill Sans" charset="0"/>
              <a:cs typeface="Gill Sans" charset="0"/>
              <a:sym typeface="Gill Sans" charset="0"/>
            </a:endParaRPr>
          </a:p>
        </p:txBody>
      </p:sp>
      <p:sp>
        <p:nvSpPr>
          <p:cNvPr id="25" name="AutoShape 3"/>
          <p:cNvSpPr>
            <a:spLocks/>
          </p:cNvSpPr>
          <p:nvPr/>
        </p:nvSpPr>
        <p:spPr bwMode="auto">
          <a:xfrm>
            <a:off x="8079898" y="8420756"/>
            <a:ext cx="8481253" cy="26749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570">
              <a:lnSpc>
                <a:spcPct val="120000"/>
              </a:lnSpc>
              <a:spcBef>
                <a:spcPts val="1700"/>
              </a:spcBef>
              <a:defRPr/>
            </a:pPr>
            <a:r>
              <a:rPr lang="en-US" sz="2600" dirty="0">
                <a:solidFill>
                  <a:schemeClr val="bg1"/>
                </a:solidFill>
                <a:cs typeface="Lato Light"/>
              </a:rPr>
              <a:t>Lorem ipsum dolor sit amet, consectetur adipiscing elit. In in tortor in urna pulvinar blandit. Aliquam dolor nulla, interdum non quam ac, ultricies porttitor tellus. Vivamus vitae vestibulum mauris.</a:t>
            </a:r>
            <a:endParaRPr lang="es-ES" sz="2600" dirty="0">
              <a:solidFill>
                <a:schemeClr val="bg1"/>
              </a:solidFill>
              <a:latin typeface="Lato Light"/>
              <a:cs typeface="Lato Light"/>
            </a:endParaRPr>
          </a:p>
        </p:txBody>
      </p:sp>
      <p:sp>
        <p:nvSpPr>
          <p:cNvPr id="16" name="AutoShape 119"/>
          <p:cNvSpPr>
            <a:spLocks/>
          </p:cNvSpPr>
          <p:nvPr/>
        </p:nvSpPr>
        <p:spPr bwMode="auto">
          <a:xfrm>
            <a:off x="9891060" y="1564864"/>
            <a:ext cx="4613544" cy="4596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2" name="Picture Placeholder 1"/>
          <p:cNvSpPr>
            <a:spLocks noGrp="1" noChangeAspect="1"/>
          </p:cNvSpPr>
          <p:nvPr>
            <p:ph type="pic" sz="quarter" idx="13"/>
          </p:nvPr>
        </p:nvSpPr>
        <p:spPr>
          <a:xfrm>
            <a:off x="0" y="0"/>
            <a:ext cx="24377650" cy="13716000"/>
          </a:xfrm>
        </p:spPr>
      </p:sp>
    </p:spTree>
    <p:extLst>
      <p:ext uri="{BB962C8B-B14F-4D97-AF65-F5344CB8AC3E}">
        <p14:creationId xmlns:p14="http://schemas.microsoft.com/office/powerpoint/2010/main" val="1423178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Shared state</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0" name="TextBox 59"/>
          <p:cNvSpPr txBox="1"/>
          <p:nvPr/>
        </p:nvSpPr>
        <p:spPr>
          <a:xfrm>
            <a:off x="2261538" y="2700426"/>
            <a:ext cx="17378787" cy="775561"/>
          </a:xfrm>
          <a:prstGeom prst="rect">
            <a:avLst/>
          </a:prstGeom>
          <a:noFill/>
        </p:spPr>
        <p:txBody>
          <a:bodyPr wrap="square" lIns="219419" tIns="109710" rIns="219419" bIns="109710" rtlCol="0">
            <a:spAutoFit/>
          </a:bodyPr>
          <a:lstStyle/>
          <a:p>
            <a:r>
              <a:rPr lang="en-US" dirty="0">
                <a:latin typeface="Arial" charset="0"/>
                <a:ea typeface="Arial" charset="0"/>
                <a:cs typeface="Arial" charset="0"/>
              </a:rPr>
              <a:t>Property of an object being passed between scopes</a:t>
            </a:r>
          </a:p>
        </p:txBody>
      </p:sp>
      <p:grpSp>
        <p:nvGrpSpPr>
          <p:cNvPr id="61" name="Group 60"/>
          <p:cNvGrpSpPr/>
          <p:nvPr/>
        </p:nvGrpSpPr>
        <p:grpSpPr>
          <a:xfrm>
            <a:off x="1342708" y="4395033"/>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Arial" charset="0"/>
                <a:ea typeface="Arial" charset="0"/>
                <a:cs typeface="Arial"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Arial" charset="0"/>
                <a:ea typeface="Arial" charset="0"/>
                <a:cs typeface="Arial" charset="0"/>
                <a:sym typeface="Gill Sans" charset="0"/>
              </a:endParaRPr>
            </a:p>
          </p:txBody>
        </p:sp>
      </p:grpSp>
      <p:sp>
        <p:nvSpPr>
          <p:cNvPr id="64" name="TextBox 63"/>
          <p:cNvSpPr txBox="1"/>
          <p:nvPr/>
        </p:nvSpPr>
        <p:spPr>
          <a:xfrm>
            <a:off x="2261538" y="4113608"/>
            <a:ext cx="21671124" cy="1329558"/>
          </a:xfrm>
          <a:prstGeom prst="rect">
            <a:avLst/>
          </a:prstGeom>
          <a:noFill/>
        </p:spPr>
        <p:txBody>
          <a:bodyPr wrap="square" lIns="219419" tIns="109710" rIns="219419" bIns="109710" rtlCol="0">
            <a:spAutoFit/>
          </a:bodyPr>
          <a:lstStyle/>
          <a:p>
            <a:r>
              <a:rPr lang="en-US" dirty="0"/>
              <a:t>To understand the effects of a function, you have to know the entire history of every shared variable that the function uses or affects</a:t>
            </a:r>
            <a:endParaRPr lang="en-US" b="1" dirty="0">
              <a:latin typeface="Lato Light"/>
              <a:ea typeface="Open Sans Light" panose="020B0306030504020204" pitchFamily="34" charset="0"/>
              <a:cs typeface="Lato Light"/>
            </a:endParaRPr>
          </a:p>
        </p:txBody>
      </p:sp>
      <p:grpSp>
        <p:nvGrpSpPr>
          <p:cNvPr id="70" name="Group 69"/>
          <p:cNvGrpSpPr/>
          <p:nvPr/>
        </p:nvGrpSpPr>
        <p:grpSpPr>
          <a:xfrm>
            <a:off x="1342708" y="6128275"/>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5794100"/>
            <a:ext cx="21899724" cy="1329558"/>
          </a:xfrm>
          <a:prstGeom prst="rect">
            <a:avLst/>
          </a:prstGeom>
          <a:noFill/>
        </p:spPr>
        <p:txBody>
          <a:bodyPr wrap="square" lIns="219419" tIns="109710" rIns="219419" bIns="109710" rtlCol="0">
            <a:spAutoFit/>
          </a:bodyPr>
          <a:lstStyle/>
          <a:p>
            <a:r>
              <a:rPr lang="en-US" dirty="0"/>
              <a:t>Changing the order in which functions are called can cause a cascade of failures because functions which act on shared state are timing dependent</a:t>
            </a:r>
            <a:endParaRPr lang="en-US" sz="2400" dirty="0">
              <a:latin typeface="Lato Light"/>
              <a:ea typeface="Open Sans Light" panose="020B0306030504020204" pitchFamily="34" charset="0"/>
              <a:cs typeface="Lato Light"/>
            </a:endParaRPr>
          </a:p>
        </p:txBody>
      </p:sp>
      <p:grpSp>
        <p:nvGrpSpPr>
          <p:cNvPr id="74" name="Group 73"/>
          <p:cNvGrpSpPr/>
          <p:nvPr/>
        </p:nvGrpSpPr>
        <p:grpSpPr>
          <a:xfrm>
            <a:off x="1342708" y="7857985"/>
            <a:ext cx="669752" cy="669926"/>
            <a:chOff x="3616973" y="6548867"/>
            <a:chExt cx="669752" cy="669926"/>
          </a:xfrm>
        </p:grpSpPr>
        <p:sp>
          <p:nvSpPr>
            <p:cNvPr id="75"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6"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84" name="TextBox 83"/>
          <p:cNvSpPr txBox="1"/>
          <p:nvPr/>
        </p:nvSpPr>
        <p:spPr>
          <a:xfrm>
            <a:off x="2261538" y="7805165"/>
            <a:ext cx="21477693" cy="775561"/>
          </a:xfrm>
          <a:prstGeom prst="rect">
            <a:avLst/>
          </a:prstGeom>
          <a:noFill/>
        </p:spPr>
        <p:txBody>
          <a:bodyPr wrap="square" lIns="219419" tIns="109710" rIns="219419" bIns="109710" rtlCol="0">
            <a:spAutoFit/>
          </a:bodyPr>
          <a:lstStyle/>
          <a:p>
            <a:r>
              <a:rPr lang="en-US" dirty="0"/>
              <a:t>Remove function call timing dependency, and you eliminate an entire class of potential bugs</a:t>
            </a:r>
            <a:endParaRPr lang="en-US" sz="2400" b="1" dirty="0">
              <a:latin typeface="Lato Light"/>
              <a:ea typeface="Open Sans Light" panose="020B0306030504020204" pitchFamily="34" charset="0"/>
              <a:cs typeface="Lato Light"/>
            </a:endParaRPr>
          </a:p>
        </p:txBody>
      </p:sp>
      <p:sp>
        <p:nvSpPr>
          <p:cNvPr id="23" name="Rounded Rectangle 14"/>
          <p:cNvSpPr/>
          <p:nvPr/>
        </p:nvSpPr>
        <p:spPr>
          <a:xfrm>
            <a:off x="6719411" y="10393383"/>
            <a:ext cx="10960993" cy="1391150"/>
          </a:xfrm>
          <a:prstGeom prst="roundRect">
            <a:avLst>
              <a:gd name="adj" fmla="val 726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s-ES" sz="5400" b="1" dirty="0" err="1"/>
              <a:t>Avoid</a:t>
            </a:r>
            <a:r>
              <a:rPr lang="es-ES" sz="5400" b="1" dirty="0"/>
              <a:t> </a:t>
            </a:r>
            <a:r>
              <a:rPr lang="es-ES" sz="5400" b="1" dirty="0" err="1"/>
              <a:t>it</a:t>
            </a:r>
            <a:r>
              <a:rPr lang="es-ES" sz="5400" b="1" dirty="0"/>
              <a:t>!!</a:t>
            </a:r>
            <a:endParaRPr lang="bg-BG" sz="5400" b="1" dirty="0"/>
          </a:p>
        </p:txBody>
      </p:sp>
    </p:spTree>
    <p:extLst>
      <p:ext uri="{BB962C8B-B14F-4D97-AF65-F5344CB8AC3E}">
        <p14:creationId xmlns:p14="http://schemas.microsoft.com/office/powerpoint/2010/main" val="239051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2722"/>
            <a:ext cx="24407572" cy="1831522"/>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latin typeface="Arial" charset="0"/>
              <a:ea typeface="Arial" charset="0"/>
              <a:cs typeface="Arial" charset="0"/>
            </a:endParaRPr>
          </a:p>
        </p:txBody>
      </p:sp>
      <p:sp>
        <p:nvSpPr>
          <p:cNvPr id="82" name="Freeform 81"/>
          <p:cNvSpPr/>
          <p:nvPr/>
        </p:nvSpPr>
        <p:spPr bwMode="auto">
          <a:xfrm>
            <a:off x="0" y="300461"/>
            <a:ext cx="24403694" cy="1210424"/>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8000" b="1" dirty="0">
                <a:solidFill>
                  <a:schemeClr val="bg1"/>
                </a:solidFill>
                <a:latin typeface="Arial" charset="0"/>
                <a:ea typeface="Arial" charset="0"/>
                <a:cs typeface="Arial" charset="0"/>
              </a:rPr>
              <a:t>Side effects</a:t>
            </a:r>
          </a:p>
        </p:txBody>
      </p:sp>
      <p:sp>
        <p:nvSpPr>
          <p:cNvPr id="40" name="Round Diagonal Corner Rectangle 54"/>
          <p:cNvSpPr/>
          <p:nvPr/>
        </p:nvSpPr>
        <p:spPr>
          <a:xfrm>
            <a:off x="155453" y="146439"/>
            <a:ext cx="1518072" cy="1518468"/>
          </a:xfrm>
          <a:prstGeom prst="round2DiagRect">
            <a:avLst>
              <a:gd name="adj1" fmla="val 18841"/>
              <a:gd name="adj2" fmla="val 0"/>
            </a:avLst>
          </a:prstGeom>
          <a:solidFill>
            <a:srgbClr val="666F7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latin typeface="Arial" charset="0"/>
              <a:ea typeface="Arial" charset="0"/>
              <a:cs typeface="Arial" charset="0"/>
            </a:endParaRPr>
          </a:p>
        </p:txBody>
      </p:sp>
      <p:sp>
        <p:nvSpPr>
          <p:cNvPr id="41" name="TextBox 40"/>
          <p:cNvSpPr txBox="1"/>
          <p:nvPr/>
        </p:nvSpPr>
        <p:spPr>
          <a:xfrm>
            <a:off x="84300" y="351675"/>
            <a:ext cx="1660377" cy="1107996"/>
          </a:xfrm>
          <a:prstGeom prst="rect">
            <a:avLst/>
          </a:prstGeom>
          <a:noFill/>
        </p:spPr>
        <p:txBody>
          <a:bodyPr wrap="square" rtlCol="0">
            <a:spAutoFit/>
          </a:bodyPr>
          <a:lstStyle/>
          <a:p>
            <a:pPr algn="ctr"/>
            <a:r>
              <a:rPr lang="es-ES" sz="6600" b="1" dirty="0">
                <a:solidFill>
                  <a:schemeClr val="bg1"/>
                </a:solidFill>
                <a:latin typeface="Arial" charset="0"/>
                <a:ea typeface="Arial" charset="0"/>
                <a:cs typeface="Arial" charset="0"/>
              </a:rPr>
              <a:t>FP</a:t>
            </a:r>
          </a:p>
        </p:txBody>
      </p:sp>
      <p:grpSp>
        <p:nvGrpSpPr>
          <p:cNvPr id="4" name="Group 3"/>
          <p:cNvGrpSpPr/>
          <p:nvPr/>
        </p:nvGrpSpPr>
        <p:grpSpPr>
          <a:xfrm>
            <a:off x="1342708" y="2753246"/>
            <a:ext cx="669752" cy="669926"/>
            <a:chOff x="3616973" y="6548867"/>
            <a:chExt cx="669752" cy="669926"/>
          </a:xfrm>
        </p:grpSpPr>
        <p:sp>
          <p:nvSpPr>
            <p:cNvPr id="54"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59"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0" name="TextBox 59"/>
          <p:cNvSpPr txBox="1"/>
          <p:nvPr/>
        </p:nvSpPr>
        <p:spPr>
          <a:xfrm>
            <a:off x="2261538" y="2700426"/>
            <a:ext cx="17378787" cy="775561"/>
          </a:xfrm>
          <a:prstGeom prst="rect">
            <a:avLst/>
          </a:prstGeom>
          <a:noFill/>
        </p:spPr>
        <p:txBody>
          <a:bodyPr wrap="square" lIns="219419" tIns="109710" rIns="219419" bIns="109710" rtlCol="0">
            <a:spAutoFit/>
          </a:bodyPr>
          <a:lstStyle/>
          <a:p>
            <a:r>
              <a:rPr lang="es-ES" dirty="0"/>
              <a:t>In </a:t>
            </a:r>
            <a:r>
              <a:rPr lang="es-ES" dirty="0" err="1"/>
              <a:t>Imperative</a:t>
            </a:r>
            <a:r>
              <a:rPr lang="es-ES" dirty="0"/>
              <a:t> </a:t>
            </a:r>
            <a:r>
              <a:rPr lang="es-ES" dirty="0" err="1"/>
              <a:t>Programming</a:t>
            </a:r>
            <a:r>
              <a:rPr lang="es-ES" dirty="0"/>
              <a:t> </a:t>
            </a:r>
            <a:r>
              <a:rPr lang="es-ES" dirty="0" err="1"/>
              <a:t>Languages</a:t>
            </a:r>
            <a:r>
              <a:rPr lang="es-ES" dirty="0"/>
              <a:t>, </a:t>
            </a:r>
            <a:r>
              <a:rPr lang="es-ES" dirty="0" err="1"/>
              <a:t>side</a:t>
            </a:r>
            <a:r>
              <a:rPr lang="es-ES" dirty="0"/>
              <a:t> </a:t>
            </a:r>
            <a:r>
              <a:rPr lang="es-ES" dirty="0" err="1"/>
              <a:t>effects</a:t>
            </a:r>
            <a:r>
              <a:rPr lang="es-ES" dirty="0"/>
              <a:t> are </a:t>
            </a:r>
            <a:r>
              <a:rPr lang="es-ES" dirty="0" err="1"/>
              <a:t>everywhere</a:t>
            </a:r>
            <a:endParaRPr lang="en-US" dirty="0">
              <a:latin typeface="Lato Light"/>
              <a:ea typeface="Open Sans Light" panose="020B0306030504020204" pitchFamily="34" charset="0"/>
              <a:cs typeface="Lato Light"/>
            </a:endParaRPr>
          </a:p>
        </p:txBody>
      </p:sp>
      <p:grpSp>
        <p:nvGrpSpPr>
          <p:cNvPr id="61" name="Group 60"/>
          <p:cNvGrpSpPr/>
          <p:nvPr/>
        </p:nvGrpSpPr>
        <p:grpSpPr>
          <a:xfrm>
            <a:off x="1342708" y="4395033"/>
            <a:ext cx="669752" cy="669926"/>
            <a:chOff x="3616973" y="6548867"/>
            <a:chExt cx="669752" cy="669926"/>
          </a:xfrm>
        </p:grpSpPr>
        <p:sp>
          <p:nvSpPr>
            <p:cNvPr id="62"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63"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64" name="TextBox 63"/>
          <p:cNvSpPr txBox="1"/>
          <p:nvPr/>
        </p:nvSpPr>
        <p:spPr>
          <a:xfrm>
            <a:off x="2261538" y="4286133"/>
            <a:ext cx="21671124" cy="775561"/>
          </a:xfrm>
          <a:prstGeom prst="rect">
            <a:avLst/>
          </a:prstGeom>
          <a:noFill/>
        </p:spPr>
        <p:txBody>
          <a:bodyPr wrap="square" lIns="219419" tIns="109710" rIns="219419" bIns="109710" rtlCol="0">
            <a:spAutoFit/>
          </a:bodyPr>
          <a:lstStyle/>
          <a:p>
            <a:r>
              <a:rPr lang="en-US" dirty="0"/>
              <a:t>Variables can be changed </a:t>
            </a:r>
            <a:r>
              <a:rPr lang="en-US" b="1" i="1" dirty="0"/>
              <a:t>anywhere</a:t>
            </a:r>
            <a:r>
              <a:rPr lang="en-US" dirty="0"/>
              <a:t> in your program =&gt; bug!!</a:t>
            </a:r>
            <a:endParaRPr lang="en-US" b="1" dirty="0">
              <a:latin typeface="Lato Light"/>
              <a:ea typeface="Open Sans Light" panose="020B0306030504020204" pitchFamily="34" charset="0"/>
              <a:cs typeface="Lato Light"/>
            </a:endParaRPr>
          </a:p>
        </p:txBody>
      </p:sp>
      <p:grpSp>
        <p:nvGrpSpPr>
          <p:cNvPr id="70" name="Group 69"/>
          <p:cNvGrpSpPr/>
          <p:nvPr/>
        </p:nvGrpSpPr>
        <p:grpSpPr>
          <a:xfrm>
            <a:off x="1342708" y="6128275"/>
            <a:ext cx="669752" cy="669926"/>
            <a:chOff x="3616973" y="6548867"/>
            <a:chExt cx="669752" cy="669926"/>
          </a:xfrm>
        </p:grpSpPr>
        <p:sp>
          <p:nvSpPr>
            <p:cNvPr id="71"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2"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73" name="TextBox 72"/>
          <p:cNvSpPr txBox="1"/>
          <p:nvPr/>
        </p:nvSpPr>
        <p:spPr>
          <a:xfrm>
            <a:off x="2261538" y="6035642"/>
            <a:ext cx="21899724" cy="775561"/>
          </a:xfrm>
          <a:prstGeom prst="rect">
            <a:avLst/>
          </a:prstGeom>
          <a:noFill/>
        </p:spPr>
        <p:txBody>
          <a:bodyPr wrap="square" lIns="219419" tIns="109710" rIns="219419" bIns="109710" rtlCol="0">
            <a:spAutoFit/>
          </a:bodyPr>
          <a:lstStyle/>
          <a:p>
            <a:r>
              <a:rPr lang="en-US" dirty="0"/>
              <a:t>Avoiding side effects, the program is much easier to understand, and to test</a:t>
            </a:r>
            <a:endParaRPr lang="en-US" sz="2400" dirty="0">
              <a:latin typeface="Lato Light"/>
              <a:ea typeface="Open Sans Light" panose="020B0306030504020204" pitchFamily="34" charset="0"/>
              <a:cs typeface="Lato Light"/>
            </a:endParaRPr>
          </a:p>
        </p:txBody>
      </p:sp>
      <p:grpSp>
        <p:nvGrpSpPr>
          <p:cNvPr id="74" name="Group 73"/>
          <p:cNvGrpSpPr/>
          <p:nvPr/>
        </p:nvGrpSpPr>
        <p:grpSpPr>
          <a:xfrm>
            <a:off x="1342708" y="7857985"/>
            <a:ext cx="669752" cy="669926"/>
            <a:chOff x="3616973" y="6548867"/>
            <a:chExt cx="669752" cy="669926"/>
          </a:xfrm>
        </p:grpSpPr>
        <p:sp>
          <p:nvSpPr>
            <p:cNvPr id="75"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76" name="AutoShape 14"/>
            <p:cNvSpPr>
              <a:spLocks/>
            </p:cNvSpPr>
            <p:nvPr/>
          </p:nvSpPr>
          <p:spPr bwMode="auto">
            <a:xfrm>
              <a:off x="3807423" y="6739366"/>
              <a:ext cx="288851" cy="28892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effectLst>
                  <a:outerShdw blurRad="38100" dist="38100" dir="2700000" algn="tl">
                    <a:srgbClr val="000000"/>
                  </a:outerShdw>
                </a:effectLst>
                <a:latin typeface="Gill Sans" charset="0"/>
                <a:cs typeface="Gill Sans" charset="0"/>
                <a:sym typeface="Gill Sans" charset="0"/>
              </a:endParaRPr>
            </a:p>
          </p:txBody>
        </p:sp>
      </p:grpSp>
      <p:sp>
        <p:nvSpPr>
          <p:cNvPr id="84" name="TextBox 83"/>
          <p:cNvSpPr txBox="1"/>
          <p:nvPr/>
        </p:nvSpPr>
        <p:spPr>
          <a:xfrm>
            <a:off x="2261538" y="7580876"/>
            <a:ext cx="21899724" cy="1329558"/>
          </a:xfrm>
          <a:prstGeom prst="rect">
            <a:avLst/>
          </a:prstGeom>
          <a:noFill/>
        </p:spPr>
        <p:txBody>
          <a:bodyPr wrap="square" lIns="219419" tIns="109710" rIns="219419" bIns="109710" rtlCol="0">
            <a:spAutoFit/>
          </a:bodyPr>
          <a:lstStyle/>
          <a:p>
            <a:r>
              <a:rPr lang="en-US" dirty="0"/>
              <a:t>Keeping side effects separate from the rest of your program logic, software will be much easier to extend, refactor, debug, test, and maintain, your code will be loosely coupled</a:t>
            </a:r>
            <a:endParaRPr lang="en-US" sz="2400" b="1" dirty="0">
              <a:latin typeface="Lato Light"/>
              <a:ea typeface="Open Sans Light" panose="020B0306030504020204" pitchFamily="34" charset="0"/>
              <a:cs typeface="Lato Light"/>
            </a:endParaRPr>
          </a:p>
        </p:txBody>
      </p:sp>
      <p:sp>
        <p:nvSpPr>
          <p:cNvPr id="23" name="Rounded Rectangle 14"/>
          <p:cNvSpPr/>
          <p:nvPr/>
        </p:nvSpPr>
        <p:spPr>
          <a:xfrm>
            <a:off x="6719411" y="10393383"/>
            <a:ext cx="10960993" cy="1391150"/>
          </a:xfrm>
          <a:prstGeom prst="roundRect">
            <a:avLst>
              <a:gd name="adj" fmla="val 726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s-ES" sz="5400" b="1" dirty="0" err="1"/>
              <a:t>Avoid</a:t>
            </a:r>
            <a:r>
              <a:rPr lang="es-ES" sz="5400" b="1" dirty="0"/>
              <a:t> </a:t>
            </a:r>
            <a:r>
              <a:rPr lang="es-ES" sz="5400" b="1" dirty="0" err="1"/>
              <a:t>it</a:t>
            </a:r>
            <a:r>
              <a:rPr lang="es-ES" sz="5400" b="1" dirty="0"/>
              <a:t>!!</a:t>
            </a:r>
            <a:endParaRPr lang="bg-BG" sz="5400" b="1" dirty="0"/>
          </a:p>
        </p:txBody>
      </p:sp>
    </p:spTree>
    <p:extLst>
      <p:ext uri="{BB962C8B-B14F-4D97-AF65-F5344CB8AC3E}">
        <p14:creationId xmlns:p14="http://schemas.microsoft.com/office/powerpoint/2010/main" val="25172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0</TotalTime>
  <Words>4369</Words>
  <Application>Microsoft Office PowerPoint</Application>
  <PresentationFormat>Custom</PresentationFormat>
  <Paragraphs>542</Paragraphs>
  <Slides>71</Slides>
  <Notes>10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71</vt:i4>
      </vt:variant>
    </vt:vector>
  </HeadingPairs>
  <TitlesOfParts>
    <vt:vector size="91" baseType="lpstr">
      <vt:lpstr>MS PGothic</vt:lpstr>
      <vt:lpstr>SimSun</vt:lpstr>
      <vt:lpstr>Arial</vt:lpstr>
      <vt:lpstr>Arial Hebrew Scholar</vt:lpstr>
      <vt:lpstr>Calibri</vt:lpstr>
      <vt:lpstr>Consolas</vt:lpstr>
      <vt:lpstr>Gill Sans</vt:lpstr>
      <vt:lpstr>Helvetica Light</vt:lpstr>
      <vt:lpstr>Helvetica Neue</vt:lpstr>
      <vt:lpstr>Lato</vt:lpstr>
      <vt:lpstr>Lato Heavy</vt:lpstr>
      <vt:lpstr>Lato Light</vt:lpstr>
      <vt:lpstr>Lato Regular</vt:lpstr>
      <vt:lpstr>Menlo</vt:lpstr>
      <vt:lpstr>Open Sans Light</vt:lpstr>
      <vt:lpstr>Raleway Light</vt:lpstr>
      <vt:lpstr>Sosa Regular</vt:lpstr>
      <vt:lpstr>Source Sans Pro ExtraLight</vt:lpstr>
      <vt:lpstr>Ubuntu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 1</dc:creator>
  <cp:keywords/>
  <dc:description/>
  <cp:lastModifiedBy>Dote Sergi</cp:lastModifiedBy>
  <cp:revision>2052</cp:revision>
  <dcterms:created xsi:type="dcterms:W3CDTF">2014-11-12T21:47:38Z</dcterms:created>
  <dcterms:modified xsi:type="dcterms:W3CDTF">2017-04-07T10:43:24Z</dcterms:modified>
  <cp:category/>
</cp:coreProperties>
</file>